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embeddedFontLst>
    <p:embeddedFont>
      <p:font typeface="Helvetica Neue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23827F-0D12-4FDC-9BE3-4EDD0265E44B}">
  <a:tblStyle styleId="{2723827F-0D12-4FDC-9BE3-4EDD0265E44B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HelveticaNeue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HelveticaNeue-italic.fntdata"/><Relationship Id="rId90" Type="http://schemas.openxmlformats.org/officeDocument/2006/relationships/font" Target="fonts/HelveticaNeue-bold.fntdata"/><Relationship Id="rId92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Shape 9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9 -</a:t>
            </a:r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3 Feb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sp>
        <p:nvSpPr>
          <p:cNvPr id="7" name="Shape 7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53261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9 -</a:t>
            </a:r>
          </a:p>
        </p:txBody>
      </p:sp>
      <p:sp>
        <p:nvSpPr>
          <p:cNvPr id="9" name="Shape 9"/>
          <p:cNvSpPr txBox="1"/>
          <p:nvPr>
            <p:ph idx="2" type="sldNum"/>
          </p:nvPr>
        </p:nvSpPr>
        <p:spPr>
          <a:xfrm>
            <a:off x="6655689" y="4667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" name="Shape 10"/>
          <p:cNvSpPr txBox="1"/>
          <p:nvPr/>
        </p:nvSpPr>
        <p:spPr>
          <a:xfrm>
            <a:off x="7535900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3 Feb 2016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cs.stanford.edu/people/karpathy/cnnembed/" TargetMode="External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yosinski.com/deepvis" TargetMode="External"/><Relationship Id="rId4" Type="http://schemas.openxmlformats.org/officeDocument/2006/relationships/image" Target="../media/image40.png"/><Relationship Id="rId5" Type="http://schemas.openxmlformats.org/officeDocument/2006/relationships/hyperlink" Target="https://www.youtube.com/watch?v=AgkfIQ4IGa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KaimingHe/deep-residual-network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13" Type="http://schemas.openxmlformats.org/officeDocument/2006/relationships/image" Target="../media/image17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15" Type="http://schemas.openxmlformats.org/officeDocument/2006/relationships/image" Target="../media/image14.png"/><Relationship Id="rId1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yosinski.com/deepvis" TargetMode="External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63.gif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hyperlink" Target="https://github.com/google/deepdream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youtube.com/watch?v=DgPaCWJL7XI" TargetMode="External"/><Relationship Id="rId4" Type="http://schemas.openxmlformats.org/officeDocument/2006/relationships/hyperlink" Target="https://www.youtube.com/watch?v=oyxSerkkP4o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jcjohnson/neural-style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2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.png"/><Relationship Id="rId4" Type="http://schemas.openxmlformats.org/officeDocument/2006/relationships/image" Target="../media/image70.png"/><Relationship Id="rId5" Type="http://schemas.openxmlformats.org/officeDocument/2006/relationships/image" Target="../media/image8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Relationship Id="rId4" Type="http://schemas.openxmlformats.org/officeDocument/2006/relationships/image" Target="../media/image22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2.png"/><Relationship Id="rId4" Type="http://schemas.openxmlformats.org/officeDocument/2006/relationships/image" Target="../media/image90.png"/><Relationship Id="rId5" Type="http://schemas.openxmlformats.org/officeDocument/2006/relationships/image" Target="../media/image8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 txBox="1"/>
          <p:nvPr/>
        </p:nvSpPr>
        <p:spPr>
          <a:xfrm>
            <a:off x="170825" y="572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Understanding and Visualizing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2" name="Shape 162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The gabor-like filters fatigue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00" y="726300"/>
            <a:ext cx="2369521" cy="17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646" y="704221"/>
            <a:ext cx="2979749" cy="18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95" y="2844245"/>
            <a:ext cx="3815850" cy="155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1025" y="2031254"/>
            <a:ext cx="2979749" cy="252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7108" y="2695000"/>
            <a:ext cx="1865766" cy="18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7556" y="139375"/>
            <a:ext cx="2685124" cy="17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4" name="Shape 174"/>
          <p:cNvSpPr txBox="1"/>
          <p:nvPr/>
        </p:nvSpPr>
        <p:spPr>
          <a:xfrm>
            <a:off x="59900" y="-49975"/>
            <a:ext cx="4610100" cy="5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Visualizing the representation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274849" y="1471394"/>
            <a:ext cx="4136900" cy="155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6809050" y="376625"/>
            <a:ext cx="1016699" cy="24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5861275" y="376625"/>
            <a:ext cx="10166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fc7 layer</a:t>
            </a:r>
          </a:p>
        </p:txBody>
      </p:sp>
      <p:cxnSp>
        <p:nvCxnSpPr>
          <p:cNvPr id="178" name="Shape 178"/>
          <p:cNvCxnSpPr/>
          <p:nvPr/>
        </p:nvCxnSpPr>
        <p:spPr>
          <a:xfrm flipH="1">
            <a:off x="2447925" y="700500"/>
            <a:ext cx="3374399" cy="15062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9" name="Shape 179"/>
          <p:cNvSpPr txBox="1"/>
          <p:nvPr/>
        </p:nvSpPr>
        <p:spPr>
          <a:xfrm>
            <a:off x="858650" y="2357550"/>
            <a:ext cx="4692600" cy="62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4096-dimensional “code” for an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(layer immediately before the classifier)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/>
              <a:t>can collect the code for many images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01" y="0"/>
            <a:ext cx="4192373" cy="45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6" name="Shape 186"/>
          <p:cNvSpPr txBox="1"/>
          <p:nvPr/>
        </p:nvSpPr>
        <p:spPr>
          <a:xfrm>
            <a:off x="59900" y="-49975"/>
            <a:ext cx="4610100" cy="5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Visualizing the representation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t-SNE visualization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[van der Maaten &amp; Hinton]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Embed high-dimensional points so that locally, pairwise distances are conserved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i.e. similar things end up in similar places. dissimilar things end up wherever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Right</a:t>
            </a:r>
            <a:r>
              <a:rPr lang="en" sz="1800"/>
              <a:t>: Example embedding of MNIST digits (0-9) in 2D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2" name="Shape 192"/>
          <p:cNvSpPr txBox="1"/>
          <p:nvPr/>
        </p:nvSpPr>
        <p:spPr>
          <a:xfrm>
            <a:off x="190250" y="136275"/>
            <a:ext cx="3739199" cy="5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t-SNE visualization: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two images are placed nearby if their CNN codes are close. See more: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rgbClr val="1155CC"/>
                </a:solidFill>
                <a:hlinkClick r:id="rId3"/>
              </a:rPr>
              <a:t>http://cs.stanford.edu/people/karpathy/cnnembed/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225" y="37249"/>
            <a:ext cx="4479975" cy="45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9" name="Shape 199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Occlusion experiments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[Zeiler &amp; Fergus 2013]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81521" t="0"/>
          <a:stretch/>
        </p:blipFill>
        <p:spPr>
          <a:xfrm>
            <a:off x="3671750" y="74450"/>
            <a:ext cx="1435024" cy="449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57736" r="24029" t="0"/>
          <a:stretch/>
        </p:blipFill>
        <p:spPr>
          <a:xfrm>
            <a:off x="5268024" y="74450"/>
            <a:ext cx="1416051" cy="449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6997725" y="803300"/>
            <a:ext cx="2186700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(as a function of the position of the square of zeros in the original image)</a:t>
            </a:r>
          </a:p>
        </p:txBody>
      </p:sp>
      <p:sp>
        <p:nvSpPr>
          <p:cNvPr id="203" name="Shape 203"/>
          <p:cNvSpPr/>
          <p:nvPr/>
        </p:nvSpPr>
        <p:spPr>
          <a:xfrm>
            <a:off x="5212825" y="346625"/>
            <a:ext cx="1785000" cy="4219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4" name="Shape 204"/>
          <p:cNvCxnSpPr/>
          <p:nvPr/>
        </p:nvCxnSpPr>
        <p:spPr>
          <a:xfrm>
            <a:off x="6575550" y="241025"/>
            <a:ext cx="1175099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81521" t="0"/>
          <a:stretch/>
        </p:blipFill>
        <p:spPr>
          <a:xfrm>
            <a:off x="3671750" y="74450"/>
            <a:ext cx="1435024" cy="449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57736" r="24029" t="0"/>
          <a:stretch/>
        </p:blipFill>
        <p:spPr>
          <a:xfrm>
            <a:off x="5268024" y="74450"/>
            <a:ext cx="1416051" cy="449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Shape 212"/>
          <p:cNvCxnSpPr/>
          <p:nvPr/>
        </p:nvCxnSpPr>
        <p:spPr>
          <a:xfrm>
            <a:off x="6575550" y="241025"/>
            <a:ext cx="1175099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3" name="Shape 213"/>
          <p:cNvSpPr txBox="1"/>
          <p:nvPr/>
        </p:nvSpPr>
        <p:spPr>
          <a:xfrm>
            <a:off x="6997725" y="803300"/>
            <a:ext cx="2186700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(as a function of the position of the square of zeros in the original image)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Occlusion experiments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[Zeiler &amp; Fergus 2013]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0" name="Shape 220"/>
          <p:cNvSpPr txBox="1"/>
          <p:nvPr/>
        </p:nvSpPr>
        <p:spPr>
          <a:xfrm>
            <a:off x="172400" y="89950"/>
            <a:ext cx="5786099" cy="7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Visualizing Activations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251125" y="577100"/>
            <a:ext cx="3987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http://yosinski.com/deepvis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949" y="119949"/>
            <a:ext cx="4431773" cy="44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3" name="Shape 223"/>
          <p:cNvSpPr txBox="1"/>
          <p:nvPr/>
        </p:nvSpPr>
        <p:spPr>
          <a:xfrm>
            <a:off x="131125" y="2435900"/>
            <a:ext cx="4107299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YouTube video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https://www.youtube.com/watch?v=AgkfIQ4IGaM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(4min)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9" name="Shape 229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Deconv approaches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36" y="1024058"/>
            <a:ext cx="3776563" cy="14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550" y="1024047"/>
            <a:ext cx="1616637" cy="1341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/>
          <p:nvPr/>
        </p:nvCxnSpPr>
        <p:spPr>
          <a:xfrm>
            <a:off x="3182072" y="1783703"/>
            <a:ext cx="4697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3" name="Shape 233"/>
          <p:cNvSpPr txBox="1"/>
          <p:nvPr/>
        </p:nvSpPr>
        <p:spPr>
          <a:xfrm>
            <a:off x="847525" y="571575"/>
            <a:ext cx="2835300" cy="29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Feed image into net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984450" y="2904587"/>
            <a:ext cx="7496699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how can we compute the gradient of any arbitrary neuron in the network w.r.t. the image?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0" name="Shape 240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Deconv approaches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36" y="1024058"/>
            <a:ext cx="3776563" cy="14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550" y="1024047"/>
            <a:ext cx="1616637" cy="1341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Shape 243"/>
          <p:cNvCxnSpPr/>
          <p:nvPr/>
        </p:nvCxnSpPr>
        <p:spPr>
          <a:xfrm>
            <a:off x="3182072" y="1783703"/>
            <a:ext cx="4697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4" name="Shape 244"/>
          <p:cNvSpPr txBox="1"/>
          <p:nvPr/>
        </p:nvSpPr>
        <p:spPr>
          <a:xfrm>
            <a:off x="847525" y="571575"/>
            <a:ext cx="2835300" cy="29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Feed image into net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300" y="2582549"/>
            <a:ext cx="5144389" cy="18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1" name="Shape 251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Deconv approaches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36" y="1024058"/>
            <a:ext cx="3776563" cy="14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550" y="1024047"/>
            <a:ext cx="1616637" cy="1341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Shape 254"/>
          <p:cNvCxnSpPr/>
          <p:nvPr/>
        </p:nvCxnSpPr>
        <p:spPr>
          <a:xfrm>
            <a:off x="3182072" y="1783703"/>
            <a:ext cx="4697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5" name="Shape 255"/>
          <p:cNvSpPr txBox="1"/>
          <p:nvPr/>
        </p:nvSpPr>
        <p:spPr>
          <a:xfrm>
            <a:off x="847525" y="571575"/>
            <a:ext cx="2835300" cy="29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Feed image into net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926825" y="2440250"/>
            <a:ext cx="7752300" cy="29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2. Pick a layer, set the gradient there to be all zero except for one 1 for some neuron of interest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3. Backprop to image: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825" y="2894000"/>
            <a:ext cx="1708949" cy="168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" name="Shape 46"/>
          <p:cNvSpPr txBox="1"/>
          <p:nvPr/>
        </p:nvSpPr>
        <p:spPr>
          <a:xfrm>
            <a:off x="216900" y="265000"/>
            <a:ext cx="9044099" cy="3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Administrative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A1 is graded. We’ll send out grades tonight (or so)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A2 is due Feb 5 (this Friday!): </a:t>
            </a:r>
            <a:r>
              <a:rPr b="1" lang="en" sz="2400"/>
              <a:t>submit in Assignments tab </a:t>
            </a:r>
            <a:r>
              <a:rPr lang="en" sz="2400"/>
              <a:t>on CourseWork (not Dropbox)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Midterm is Feb 10 (next Wednesday)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Oh and pretrained ResNets were released today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/>
              <a:t>(152-layer ILSVRC 2015 winning ConvNets)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https://github.com/KaimingHe/deep-residual-networks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3" name="Shape 263"/>
          <p:cNvSpPr txBox="1"/>
          <p:nvPr/>
        </p:nvSpPr>
        <p:spPr>
          <a:xfrm>
            <a:off x="105450" y="6675"/>
            <a:ext cx="83757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Deconv approaches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36" y="1024058"/>
            <a:ext cx="3776563" cy="141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550" y="1024047"/>
            <a:ext cx="1616637" cy="1341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Shape 266"/>
          <p:cNvCxnSpPr/>
          <p:nvPr/>
        </p:nvCxnSpPr>
        <p:spPr>
          <a:xfrm>
            <a:off x="3182072" y="1783703"/>
            <a:ext cx="4697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7" name="Shape 267"/>
          <p:cNvSpPr txBox="1"/>
          <p:nvPr/>
        </p:nvSpPr>
        <p:spPr>
          <a:xfrm>
            <a:off x="847525" y="571575"/>
            <a:ext cx="2835300" cy="29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Feed image into net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218516" y="2792975"/>
            <a:ext cx="36000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“Guided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backpropagation:”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instead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8870" y="2847325"/>
            <a:ext cx="1616649" cy="163509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926825" y="2440250"/>
            <a:ext cx="7752300" cy="29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2. Pick a layer, set the gradient there to be all zero except for one 1 for some neuron of interest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3. Backprop to image: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825" y="2894000"/>
            <a:ext cx="1708949" cy="168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7" name="Shape 277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Deconv approaches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20600" y="414825"/>
            <a:ext cx="8902800" cy="4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/>
              <a:t>[Visualizing and Understanding Convolutional Networks, Zeiler and Fergus 2013]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[Deep Inside Convolutional Networks: Visualising Image Classification Models and Saliency Maps, Simonyan et al., 2014]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200"/>
              <a:t>[Striving for Simplicity: The all convolutional net, Springenberg, Dosovitskiy, et al., 2015]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00" y="1149124"/>
            <a:ext cx="7303697" cy="338218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180225" y="2550950"/>
            <a:ext cx="8300999" cy="1980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727575" y="1149125"/>
            <a:ext cx="3947699" cy="1980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7" name="Shape 287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Deconv approaches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120600" y="414825"/>
            <a:ext cx="8902800" cy="4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/>
              <a:t>[Visualizing and Understanding Convolutional Networks, Zeiler and Fergus 2013]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[Deep Inside Convolutional Networks: Visualising Image Classification Models and Saliency Maps, Simonyan et al., 2014]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200"/>
              <a:t>[Striving for Simplicity: The all convolutional net, Springenberg, Dosovitskiy, et al., 2015]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00" y="1149124"/>
            <a:ext cx="7303697" cy="338218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180225" y="3576875"/>
            <a:ext cx="4727699" cy="954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741425" y="2846725"/>
            <a:ext cx="3947699" cy="168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3045250" y="3945575"/>
            <a:ext cx="5908799" cy="58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Backward pass for a ReLU (will be changed in Guided Backprop)</a:t>
            </a:r>
          </a:p>
        </p:txBody>
      </p:sp>
      <p:cxnSp>
        <p:nvCxnSpPr>
          <p:cNvPr id="293" name="Shape 293"/>
          <p:cNvCxnSpPr/>
          <p:nvPr/>
        </p:nvCxnSpPr>
        <p:spPr>
          <a:xfrm rot="10800000">
            <a:off x="2962750" y="3730150"/>
            <a:ext cx="82499" cy="450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9" name="Shape 299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Deconv approaches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20600" y="414825"/>
            <a:ext cx="8902800" cy="4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/>
              <a:t>[Visualizing and Understanding Convolutional Networks, Zeiler and Fergus 2013]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[Deep Inside Convolutional Networks: Visualising Image Classification Models and Saliency Maps, Simonyan et al., 2014]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200"/>
              <a:t>[Striving for Simplicity: The all convolutional net, Springenberg, Dosovitskiy, et al., 2015]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00" y="1149124"/>
            <a:ext cx="7303697" cy="338218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526825" y="3549150"/>
            <a:ext cx="3729300" cy="482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4852350" y="2846725"/>
            <a:ext cx="3836700" cy="82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301" y="74975"/>
            <a:ext cx="6613675" cy="434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0" y="211100"/>
            <a:ext cx="24054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Visualization of patterns learned by the layer </a:t>
            </a:r>
            <a:r>
              <a:rPr b="1" lang="en"/>
              <a:t>conv6</a:t>
            </a:r>
            <a:r>
              <a:rPr lang="en"/>
              <a:t> (top) and layer </a:t>
            </a:r>
            <a:r>
              <a:rPr b="1" lang="en"/>
              <a:t>conv9</a:t>
            </a:r>
            <a:r>
              <a:rPr lang="en"/>
              <a:t> (bottom) of the network trained on ImageNet.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Each row corresponds to one filter.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The visualization using “guided backpropagation” is based on the top 10 image patches activating this filter taken from the ImageNet dataset.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116575" y="4340125"/>
            <a:ext cx="8685899" cy="34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chemeClr val="dk1"/>
                </a:solidFill>
              </a:rPr>
              <a:t>[Striving for Simplicity: The all convolutional net, Springenberg, Dosovitskiy, et al., 2015]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7" name="Shape 317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Deconv approaches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120600" y="414825"/>
            <a:ext cx="8902800" cy="48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/>
              <a:t>[Visualizing and Understanding Convolutional Networks, Zeiler and Fergus 2013]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[Deep Inside Convolutional Networks: Visualising Image Classification Models and Saliency Maps, Simonyan et al., 2014]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200"/>
              <a:t>[Striving for Simplicity: The all convolutional net, Springenberg, Dosovitskiy, et al., 2015]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00" y="1149124"/>
            <a:ext cx="7303697" cy="338218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707050" y="3452100"/>
            <a:ext cx="3050100" cy="51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852250" y="2883600"/>
            <a:ext cx="3216899" cy="83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8069150" y="3285750"/>
            <a:ext cx="1289400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bit weird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0" y="942175"/>
            <a:ext cx="8892150" cy="341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241775" y="431750"/>
            <a:ext cx="8622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Visualizing arbitrary neurons along the way to the top...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58325" y="2375"/>
            <a:ext cx="8925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Visualizing and Understanding Convolutional Networks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Zeiler &amp; Fergus, 2013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6" name="Shape 336"/>
          <p:cNvSpPr txBox="1"/>
          <p:nvPr/>
        </p:nvSpPr>
        <p:spPr>
          <a:xfrm>
            <a:off x="242100" y="83800"/>
            <a:ext cx="8622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Visualizing arbitrary neurons along the way to the top...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00" y="939150"/>
            <a:ext cx="8793524" cy="32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3" name="Shape 343"/>
          <p:cNvSpPr txBox="1"/>
          <p:nvPr/>
        </p:nvSpPr>
        <p:spPr>
          <a:xfrm>
            <a:off x="65175" y="83800"/>
            <a:ext cx="1806599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Visualizing arbitrary neurons along the way to the top...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100" y="83800"/>
            <a:ext cx="7207975" cy="44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0" y="1040894"/>
            <a:ext cx="6486126" cy="24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1" name="Shape 351"/>
          <p:cNvSpPr txBox="1"/>
          <p:nvPr/>
        </p:nvSpPr>
        <p:spPr>
          <a:xfrm>
            <a:off x="1435300" y="3475350"/>
            <a:ext cx="5769900" cy="68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Q: can we find an image that maximizes some class score?</a:t>
            </a:r>
          </a:p>
        </p:txBody>
      </p:sp>
      <p:sp>
        <p:nvSpPr>
          <p:cNvPr id="352" name="Shape 352"/>
          <p:cNvSpPr/>
          <p:nvPr/>
        </p:nvSpPr>
        <p:spPr>
          <a:xfrm>
            <a:off x="6991050" y="1620775"/>
            <a:ext cx="338699" cy="111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172400" y="89950"/>
            <a:ext cx="5786099" cy="7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Optimization to Image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49" y="108238"/>
            <a:ext cx="1725054" cy="162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095" y="186552"/>
            <a:ext cx="1281780" cy="18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953" y="186555"/>
            <a:ext cx="1889546" cy="80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6959" y="1045238"/>
            <a:ext cx="1145763" cy="119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775" y="1769708"/>
            <a:ext cx="1606244" cy="192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5802" y="1045252"/>
            <a:ext cx="1470949" cy="14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775" y="3735549"/>
            <a:ext cx="5620138" cy="8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96500" y="226975"/>
            <a:ext cx="3881424" cy="72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49825" y="1045250"/>
            <a:ext cx="3028100" cy="110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68512" y="3209512"/>
            <a:ext cx="1814225" cy="13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03299" y="2190287"/>
            <a:ext cx="2529338" cy="98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62102" y="2591500"/>
            <a:ext cx="4781947" cy="10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49825" y="3304037"/>
            <a:ext cx="1281775" cy="12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9" name="Shape 359"/>
          <p:cNvSpPr txBox="1"/>
          <p:nvPr/>
        </p:nvSpPr>
        <p:spPr>
          <a:xfrm>
            <a:off x="172400" y="89950"/>
            <a:ext cx="5786099" cy="7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Optimization to Image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00" y="1040894"/>
            <a:ext cx="6486126" cy="24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1435300" y="3475350"/>
            <a:ext cx="5769900" cy="68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Q: can we find an image that maximizes some class score?</a:t>
            </a:r>
          </a:p>
        </p:txBody>
      </p:sp>
      <p:sp>
        <p:nvSpPr>
          <p:cNvPr id="362" name="Shape 362"/>
          <p:cNvSpPr/>
          <p:nvPr/>
        </p:nvSpPr>
        <p:spPr>
          <a:xfrm>
            <a:off x="6991050" y="1620775"/>
            <a:ext cx="338699" cy="111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775" y="193500"/>
            <a:ext cx="3189099" cy="602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64" name="Shape 364"/>
          <p:cNvSpPr/>
          <p:nvPr/>
        </p:nvSpPr>
        <p:spPr>
          <a:xfrm>
            <a:off x="6477275" y="230576"/>
            <a:ext cx="794099" cy="43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 txBox="1"/>
          <p:nvPr/>
        </p:nvSpPr>
        <p:spPr>
          <a:xfrm>
            <a:off x="5257450" y="750750"/>
            <a:ext cx="3628499" cy="23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 for class c (before Softmax)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1" name="Shape 371"/>
          <p:cNvSpPr txBox="1"/>
          <p:nvPr/>
        </p:nvSpPr>
        <p:spPr>
          <a:xfrm>
            <a:off x="172400" y="89950"/>
            <a:ext cx="5786099" cy="7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Optimization to Image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636" y="1088558"/>
            <a:ext cx="3776563" cy="1417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Shape 373"/>
          <p:cNvCxnSpPr/>
          <p:nvPr/>
        </p:nvCxnSpPr>
        <p:spPr>
          <a:xfrm>
            <a:off x="3165972" y="1848203"/>
            <a:ext cx="4697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4" name="Shape 374"/>
          <p:cNvSpPr/>
          <p:nvPr/>
        </p:nvSpPr>
        <p:spPr>
          <a:xfrm>
            <a:off x="1209525" y="1104700"/>
            <a:ext cx="1580399" cy="13547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zero image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80650" y="1169200"/>
            <a:ext cx="1048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feed in zeros.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172400" y="2619825"/>
            <a:ext cx="8689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2. set the gradient of the scores vector to be [0,0,....1,....,0], then backprop to image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cxnSp>
        <p:nvCxnSpPr>
          <p:cNvPr id="377" name="Shape 377"/>
          <p:cNvCxnSpPr/>
          <p:nvPr/>
        </p:nvCxnSpPr>
        <p:spPr>
          <a:xfrm rot="10800000">
            <a:off x="3152824" y="2467425"/>
            <a:ext cx="4039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8" name="Shape 378"/>
          <p:cNvSpPr/>
          <p:nvPr/>
        </p:nvSpPr>
        <p:spPr>
          <a:xfrm>
            <a:off x="7313600" y="1393325"/>
            <a:ext cx="196499" cy="69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4" name="Shape 384"/>
          <p:cNvSpPr txBox="1"/>
          <p:nvPr/>
        </p:nvSpPr>
        <p:spPr>
          <a:xfrm>
            <a:off x="172400" y="89950"/>
            <a:ext cx="5786099" cy="7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Optimization to Image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636" y="1088558"/>
            <a:ext cx="3776563" cy="1417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Shape 386"/>
          <p:cNvCxnSpPr/>
          <p:nvPr/>
        </p:nvCxnSpPr>
        <p:spPr>
          <a:xfrm>
            <a:off x="3165972" y="1848203"/>
            <a:ext cx="4697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7" name="Shape 387"/>
          <p:cNvSpPr/>
          <p:nvPr/>
        </p:nvSpPr>
        <p:spPr>
          <a:xfrm>
            <a:off x="1209525" y="1104700"/>
            <a:ext cx="1580399" cy="13547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zero image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80650" y="1169200"/>
            <a:ext cx="1048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feed in zeros.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172400" y="2619825"/>
            <a:ext cx="8689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2. set the gradient of the scores vector to be [0,0,....1,....,0], then backprop to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3. do a small “image update”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4. forward the image through the network.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5. go back to 2.</a:t>
            </a:r>
          </a:p>
        </p:txBody>
      </p:sp>
      <p:cxnSp>
        <p:nvCxnSpPr>
          <p:cNvPr id="390" name="Shape 390"/>
          <p:cNvCxnSpPr/>
          <p:nvPr/>
        </p:nvCxnSpPr>
        <p:spPr>
          <a:xfrm rot="10800000">
            <a:off x="3152824" y="2467425"/>
            <a:ext cx="4039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550" y="3489825"/>
            <a:ext cx="3189099" cy="602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2" name="Shape 392"/>
          <p:cNvSpPr/>
          <p:nvPr/>
        </p:nvSpPr>
        <p:spPr>
          <a:xfrm>
            <a:off x="6659050" y="3526901"/>
            <a:ext cx="794099" cy="430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5439225" y="4047075"/>
            <a:ext cx="3628499" cy="23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 for class c (before Softmax)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9" name="Shape 399"/>
          <p:cNvSpPr txBox="1"/>
          <p:nvPr/>
        </p:nvSpPr>
        <p:spPr>
          <a:xfrm>
            <a:off x="335200" y="707675"/>
            <a:ext cx="83991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Find images that maximize some class score: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400" name="Shape 400"/>
          <p:cNvSpPr txBox="1"/>
          <p:nvPr/>
        </p:nvSpPr>
        <p:spPr>
          <a:xfrm>
            <a:off x="158325" y="2375"/>
            <a:ext cx="8925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Deep Inside Convolutional Networks: Visualising Image Classification Models and Saliency Maps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Karen Simonyan, Andrea Vedaldi, Andrew Zisserman, 2014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875" y="1231325"/>
            <a:ext cx="4624474" cy="33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7" name="Shape 407"/>
          <p:cNvSpPr txBox="1"/>
          <p:nvPr/>
        </p:nvSpPr>
        <p:spPr>
          <a:xfrm>
            <a:off x="335200" y="707675"/>
            <a:ext cx="83991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Find images that maximize some class score: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408" name="Shape 408"/>
          <p:cNvSpPr txBox="1"/>
          <p:nvPr/>
        </p:nvSpPr>
        <p:spPr>
          <a:xfrm>
            <a:off x="158325" y="2375"/>
            <a:ext cx="8925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Deep Inside Convolutional Networks: Visualising Image Classification Models and Saliency Maps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Karen Simonyan, Andrea Vedaldi, Andrew Zisserman, 2014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200" y="1210950"/>
            <a:ext cx="4648624" cy="33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5" name="Shape 415"/>
          <p:cNvSpPr txBox="1"/>
          <p:nvPr/>
        </p:nvSpPr>
        <p:spPr>
          <a:xfrm>
            <a:off x="335200" y="479075"/>
            <a:ext cx="40971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 Visualize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Data gradient: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(note that the gradient on data has three channels. Here they visualize M, s.t.: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(at each pixel take abs val, and max over channels)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416" name="Shape 416"/>
          <p:cNvSpPr txBox="1"/>
          <p:nvPr/>
        </p:nvSpPr>
        <p:spPr>
          <a:xfrm>
            <a:off x="158325" y="2375"/>
            <a:ext cx="8925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Deep Inside Convolutional Networks: Visualising Image Classification Models and Saliency Maps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Karen Simonyan, Andrea Vedaldi, Andrew Zisserman, 2014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350" y="3413175"/>
            <a:ext cx="3061349" cy="4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975" y="479064"/>
            <a:ext cx="4365000" cy="402223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/>
          <p:nvPr/>
        </p:nvSpPr>
        <p:spPr>
          <a:xfrm>
            <a:off x="4534750" y="1434000"/>
            <a:ext cx="4548899" cy="306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5981450" y="1511900"/>
            <a:ext cx="1421400" cy="890399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M = 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6" name="Shape 426"/>
          <p:cNvSpPr txBox="1"/>
          <p:nvPr/>
        </p:nvSpPr>
        <p:spPr>
          <a:xfrm>
            <a:off x="335200" y="479075"/>
            <a:ext cx="40971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 Visualize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Data gradient: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(note that the gradient on data has three channels. Here they visualize M, s.t.: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(at each pixel take abs val, and max over channels)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427" name="Shape 427"/>
          <p:cNvSpPr txBox="1"/>
          <p:nvPr/>
        </p:nvSpPr>
        <p:spPr>
          <a:xfrm>
            <a:off x="158325" y="2375"/>
            <a:ext cx="8925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Deep Inside Convolutional Networks: Visualising Image Classification Models and Saliency Maps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Karen Simonyan, Andrea Vedaldi, Andrew Zisserman, 2014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975" y="479064"/>
            <a:ext cx="4365000" cy="402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50" y="3413175"/>
            <a:ext cx="3061349" cy="4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35" name="Shape 435"/>
          <p:cNvSpPr txBox="1"/>
          <p:nvPr/>
        </p:nvSpPr>
        <p:spPr>
          <a:xfrm>
            <a:off x="158325" y="2375"/>
            <a:ext cx="8925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Deep Inside Convolutional Networks: Visualising Image Classification Models and Saliency Maps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Karen Simonyan, Andrea Vedaldi, Andrew Zisserman, 2014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425" y="615525"/>
            <a:ext cx="5630125" cy="3891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-29600" y="626125"/>
            <a:ext cx="2916300" cy="1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Use </a:t>
            </a:r>
            <a:r>
              <a:rPr b="1" lang="en" sz="2400"/>
              <a:t>grabcut</a:t>
            </a:r>
            <a:r>
              <a:rPr lang="en" sz="2400"/>
              <a:t> for segmentation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3" name="Shape 443"/>
          <p:cNvSpPr txBox="1"/>
          <p:nvPr/>
        </p:nvSpPr>
        <p:spPr>
          <a:xfrm>
            <a:off x="169325" y="153225"/>
            <a:ext cx="9047399" cy="90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We can in fact do this for arbitrary neurons along the ConvNet</a:t>
            </a: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43" y="749895"/>
            <a:ext cx="6079649" cy="2281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45" name="Shape 445"/>
          <p:cNvSpPr txBox="1"/>
          <p:nvPr/>
        </p:nvSpPr>
        <p:spPr>
          <a:xfrm>
            <a:off x="576925" y="3060500"/>
            <a:ext cx="8369999" cy="90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Repeat: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Forward an image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Set activations in layer of interest to all zero, except for a 1.0 for a neuron of interest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Backprop to image</a:t>
            </a:r>
          </a:p>
          <a:p>
            <a:pPr indent="-3302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600"/>
              <a:t>Do an “image update”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1" name="Shape 451"/>
          <p:cNvSpPr txBox="1"/>
          <p:nvPr/>
        </p:nvSpPr>
        <p:spPr>
          <a:xfrm>
            <a:off x="88675" y="80650"/>
            <a:ext cx="8216699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[Understanding Neural Networks Through Deep Visualization, Yosinski et al. , 2015]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346725" y="588550"/>
            <a:ext cx="8740799" cy="70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Proposed a different form of regularizing the image</a:t>
            </a:r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50" y="1522250"/>
            <a:ext cx="3189099" cy="602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54" name="Shape 454"/>
          <p:cNvSpPr/>
          <p:nvPr/>
        </p:nvSpPr>
        <p:spPr>
          <a:xfrm>
            <a:off x="4110175" y="1522249"/>
            <a:ext cx="937500" cy="50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5" name="Shape 455"/>
          <p:cNvCxnSpPr>
            <a:endCxn id="454" idx="0"/>
          </p:cNvCxnSpPr>
          <p:nvPr/>
        </p:nvCxnSpPr>
        <p:spPr>
          <a:xfrm>
            <a:off x="4499425" y="1056349"/>
            <a:ext cx="79500" cy="46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6" name="Shape 456"/>
          <p:cNvSpPr txBox="1"/>
          <p:nvPr/>
        </p:nvSpPr>
        <p:spPr>
          <a:xfrm>
            <a:off x="436215" y="2795213"/>
            <a:ext cx="7499100" cy="145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Repeat: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Update the image </a:t>
            </a:r>
            <a:r>
              <a:rPr b="1" lang="en" sz="1800"/>
              <a:t>x </a:t>
            </a:r>
            <a:r>
              <a:rPr lang="en" sz="1800"/>
              <a:t>with gradient from some unit of interest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Blur x a bit</a:t>
            </a:r>
          </a:p>
          <a:p>
            <a:pPr indent="-342900" lvl="0" marL="457200">
              <a:spcBef>
                <a:spcPts val="0"/>
              </a:spcBef>
              <a:buSzPct val="100000"/>
              <a:buChar char="-"/>
            </a:pPr>
            <a:r>
              <a:rPr lang="en" sz="1800"/>
              <a:t>Take any pixel with small norm to zero (to encourage sparsity)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435425" y="2523900"/>
            <a:ext cx="28544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More explicit scheme: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3502" l="79486" r="12524" t="0"/>
          <a:stretch/>
        </p:blipFill>
        <p:spPr>
          <a:xfrm>
            <a:off x="7989550" y="-229025"/>
            <a:ext cx="862150" cy="5844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0" name="Shape 7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" name="Shape 71"/>
          <p:cNvSpPr txBox="1"/>
          <p:nvPr/>
        </p:nvSpPr>
        <p:spPr>
          <a:xfrm>
            <a:off x="262350" y="52475"/>
            <a:ext cx="41598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ConvNets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99" y="697127"/>
            <a:ext cx="3809237" cy="1048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58" y="1935037"/>
            <a:ext cx="3764529" cy="125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4" name="Shape 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110" y="3383250"/>
            <a:ext cx="4449399" cy="10489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75" name="Shape 75"/>
          <p:cNvGrpSpPr/>
          <p:nvPr/>
        </p:nvGrpSpPr>
        <p:grpSpPr>
          <a:xfrm>
            <a:off x="5198194" y="446807"/>
            <a:ext cx="1262791" cy="3653525"/>
            <a:chOff x="7404775" y="0"/>
            <a:chExt cx="1399524" cy="4049124"/>
          </a:xfrm>
        </p:grpSpPr>
        <p:pic>
          <p:nvPicPr>
            <p:cNvPr id="76" name="Shape 76"/>
            <p:cNvPicPr preferRelativeResize="0"/>
            <p:nvPr/>
          </p:nvPicPr>
          <p:blipFill rotWithShape="1">
            <a:blip r:embed="rId7">
              <a:alphaModFix/>
            </a:blip>
            <a:srcRect b="27488" l="64793" r="0" t="0"/>
            <a:stretch/>
          </p:blipFill>
          <p:spPr>
            <a:xfrm>
              <a:off x="7404775" y="0"/>
              <a:ext cx="1399524" cy="3341274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77" name="Shape 77"/>
            <p:cNvPicPr preferRelativeResize="0"/>
            <p:nvPr/>
          </p:nvPicPr>
          <p:blipFill rotWithShape="1">
            <a:blip r:embed="rId7">
              <a:alphaModFix/>
            </a:blip>
            <a:srcRect b="14103" l="33320" r="34003" t="71615"/>
            <a:stretch/>
          </p:blipFill>
          <p:spPr>
            <a:xfrm>
              <a:off x="7436975" y="3391100"/>
              <a:ext cx="1298925" cy="658024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  <p:pic>
        <p:nvPicPr>
          <p:cNvPr id="78" name="Shape 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211486" y="1577186"/>
            <a:ext cx="3945476" cy="11613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3" name="Shape 463"/>
          <p:cNvSpPr txBox="1"/>
          <p:nvPr/>
        </p:nvSpPr>
        <p:spPr>
          <a:xfrm>
            <a:off x="88675" y="80650"/>
            <a:ext cx="8216699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[Understanding Neural Networks Through Deep Visualization, Yosinski et al. , 2015]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01196" y="331403"/>
            <a:ext cx="3588299" cy="44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http://yosinski.com/deepvis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4">
            <a:alphaModFix/>
          </a:blip>
          <a:srcRect b="60336" l="0" r="0" t="0"/>
          <a:stretch/>
        </p:blipFill>
        <p:spPr>
          <a:xfrm>
            <a:off x="633500" y="692225"/>
            <a:ext cx="7542875" cy="387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71" name="Shape 471"/>
          <p:cNvPicPr preferRelativeResize="0"/>
          <p:nvPr/>
        </p:nvPicPr>
        <p:blipFill rotWithShape="1">
          <a:blip r:embed="rId3">
            <a:alphaModFix/>
          </a:blip>
          <a:srcRect b="61434" l="0" r="0" t="0"/>
          <a:stretch/>
        </p:blipFill>
        <p:spPr>
          <a:xfrm>
            <a:off x="55300" y="258025"/>
            <a:ext cx="9033398" cy="376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 b="19559" l="0" r="0" t="38689"/>
          <a:stretch/>
        </p:blipFill>
        <p:spPr>
          <a:xfrm>
            <a:off x="55300" y="258025"/>
            <a:ext cx="9033398" cy="407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0" l="0" r="0" t="70105"/>
          <a:stretch/>
        </p:blipFill>
        <p:spPr>
          <a:xfrm>
            <a:off x="55300" y="653125"/>
            <a:ext cx="9143999" cy="29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9" name="Shape 489"/>
          <p:cNvSpPr txBox="1"/>
          <p:nvPr/>
        </p:nvSpPr>
        <p:spPr>
          <a:xfrm>
            <a:off x="736750" y="278475"/>
            <a:ext cx="80310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Question: Given a CNN </a:t>
            </a:r>
            <a:r>
              <a:rPr lang="en" sz="3600">
                <a:solidFill>
                  <a:srgbClr val="FF0000"/>
                </a:solidFill>
              </a:rPr>
              <a:t>code</a:t>
            </a:r>
            <a:r>
              <a:rPr lang="en" sz="3600"/>
              <a:t>, is it possible to reconstruct the original image?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625" y="2273851"/>
            <a:ext cx="5730200" cy="215074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/>
          <p:nvPr/>
        </p:nvSpPr>
        <p:spPr>
          <a:xfrm rot="5400000">
            <a:off x="6092361" y="3141263"/>
            <a:ext cx="1408199" cy="344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97" name="Shape 497"/>
          <p:cNvSpPr txBox="1"/>
          <p:nvPr/>
        </p:nvSpPr>
        <p:spPr>
          <a:xfrm>
            <a:off x="322475" y="249675"/>
            <a:ext cx="8530200" cy="73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Find an image such that: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Its code is similar to a given code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It “looks natural” (image prior regularization)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12" y="2382275"/>
            <a:ext cx="51720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375" y="3298775"/>
            <a:ext cx="39433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75" y="854275"/>
            <a:ext cx="5277825" cy="3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 txBox="1"/>
          <p:nvPr/>
        </p:nvSpPr>
        <p:spPr>
          <a:xfrm>
            <a:off x="197650" y="62425"/>
            <a:ext cx="8790299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/>
              <a:t>Understanding Deep Image Representations by Inverting Them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[Mahendran and Vedaldi, 2014]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35225" y="998650"/>
            <a:ext cx="15813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original image</a:t>
            </a:r>
          </a:p>
        </p:txBody>
      </p:sp>
      <p:cxnSp>
        <p:nvCxnSpPr>
          <p:cNvPr id="508" name="Shape 508"/>
          <p:cNvCxnSpPr/>
          <p:nvPr/>
        </p:nvCxnSpPr>
        <p:spPr>
          <a:xfrm>
            <a:off x="915450" y="1529200"/>
            <a:ext cx="780300" cy="21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9" name="Shape 509"/>
          <p:cNvSpPr txBox="1"/>
          <p:nvPr/>
        </p:nvSpPr>
        <p:spPr>
          <a:xfrm>
            <a:off x="7213675" y="1113100"/>
            <a:ext cx="1878300" cy="74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reconstructions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from the 1000 log probabilities for ImageNet (ILSVRC) classes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50" y="1215562"/>
            <a:ext cx="73533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478525" y="249675"/>
            <a:ext cx="8759099" cy="5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Reconstructions from the representation after last last pooling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(immediately before the first Fully Connected layer)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25" y="142000"/>
            <a:ext cx="181927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0" y="2205676"/>
            <a:ext cx="9016199" cy="19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2829550" y="343300"/>
            <a:ext cx="6314399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Reconstructions from intermediate layers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5732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840000"/>
            <a:ext cx="8991600" cy="22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>
            <a:off x="2829550" y="343300"/>
            <a:ext cx="6314399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Multiple reconstructions. Images in quadrants all “look” the same to the CNN (same code)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Classification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Classification + Localization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88" name="Shape 88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89" name="Shape 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9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/>
        </p:nvSpPr>
        <p:spPr>
          <a:xfrm>
            <a:off x="241725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338100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4434475" y="336725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95" name="Shape 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Shape 96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Shape 100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Object Detection</a:t>
            </a:r>
          </a:p>
        </p:txBody>
      </p:sp>
      <p:grpSp>
        <p:nvGrpSpPr>
          <p:cNvPr id="101" name="Shape 101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102" name="Shape 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2300325" y="1455200"/>
              <a:ext cx="1241700" cy="1321825"/>
            </a:xfrm>
            <a:custGeom>
              <a:pathLst>
                <a:path extrusionOk="0" h="52873" w="49668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04" name="Shape 104"/>
            <p:cNvSpPr/>
            <p:nvPr/>
          </p:nvSpPr>
          <p:spPr>
            <a:xfrm>
              <a:off x="3152925" y="1392250"/>
              <a:ext cx="778200" cy="1064325"/>
            </a:xfrm>
            <a:custGeom>
              <a:pathLst>
                <a:path extrusionOk="0" h="42573" w="31128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05" name="Shape 105"/>
            <p:cNvSpPr/>
            <p:nvPr/>
          </p:nvSpPr>
          <p:spPr>
            <a:xfrm>
              <a:off x="3810975" y="768550"/>
              <a:ext cx="1916900" cy="2574975"/>
            </a:xfrm>
            <a:custGeom>
              <a:pathLst>
                <a:path extrusionOk="0" h="102999" w="76676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cap="flat" cmpd="sng" w="38100">
              <a:solidFill>
                <a:srgbClr val="4A86E8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06" name="Shape 106"/>
            <p:cNvSpPr/>
            <p:nvPr/>
          </p:nvSpPr>
          <p:spPr>
            <a:xfrm>
              <a:off x="3645025" y="2736975"/>
              <a:ext cx="595100" cy="617975"/>
            </a:xfrm>
            <a:custGeom>
              <a:pathLst>
                <a:path extrusionOk="0" h="24719" w="23804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107" name="Shape 107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/>
              <a:t>Instance Segmentation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6751050" y="3350750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109" name="Shape 109"/>
          <p:cNvSpPr/>
          <p:nvPr/>
        </p:nvSpPr>
        <p:spPr>
          <a:xfrm rot="-5400000">
            <a:off x="2127974" y="1970525"/>
            <a:ext cx="351899" cy="4124399"/>
          </a:xfrm>
          <a:prstGeom prst="leftBrace">
            <a:avLst>
              <a:gd fmla="val 64648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1691625" y="4208675"/>
            <a:ext cx="12245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Single object</a:t>
            </a:r>
          </a:p>
        </p:txBody>
      </p:sp>
      <p:sp>
        <p:nvSpPr>
          <p:cNvPr id="111" name="Shape 111"/>
          <p:cNvSpPr/>
          <p:nvPr/>
        </p:nvSpPr>
        <p:spPr>
          <a:xfrm rot="-5400000">
            <a:off x="6555875" y="1814974"/>
            <a:ext cx="351899" cy="4435500"/>
          </a:xfrm>
          <a:prstGeom prst="leftBrace">
            <a:avLst>
              <a:gd fmla="val 64648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6012125" y="4197350"/>
            <a:ext cx="14393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Multiple objects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5" y="52850"/>
            <a:ext cx="2777849" cy="4166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tting a gif through deep dream - Imgur.gif"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175" y="52850"/>
            <a:ext cx="2963040" cy="41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5">
            <a:alphaModFix/>
          </a:blip>
          <a:srcRect b="0" l="0" r="0" t="19172"/>
          <a:stretch/>
        </p:blipFill>
        <p:spPr>
          <a:xfrm>
            <a:off x="5941375" y="2677863"/>
            <a:ext cx="3105725" cy="154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178" y="79277"/>
            <a:ext cx="3105725" cy="245970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563650" y="4222725"/>
            <a:ext cx="623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DeepDream 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https://github.com/google/deepdream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25" y="192912"/>
            <a:ext cx="7934325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25" y="192912"/>
            <a:ext cx="793432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/>
          <p:nvPr/>
        </p:nvSpPr>
        <p:spPr>
          <a:xfrm>
            <a:off x="943425" y="451550"/>
            <a:ext cx="1894800" cy="22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943425" y="2369672"/>
            <a:ext cx="4394700" cy="5330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 txBox="1"/>
          <p:nvPr/>
        </p:nvSpPr>
        <p:spPr>
          <a:xfrm>
            <a:off x="2921975" y="272875"/>
            <a:ext cx="3944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DeepDream:  set dx = x :)</a:t>
            </a:r>
          </a:p>
        </p:txBody>
      </p:sp>
      <p:sp>
        <p:nvSpPr>
          <p:cNvPr id="558" name="Shape 558"/>
          <p:cNvSpPr/>
          <p:nvPr/>
        </p:nvSpPr>
        <p:spPr>
          <a:xfrm>
            <a:off x="943425" y="2927225"/>
            <a:ext cx="4394700" cy="533099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/>
        </p:nvSpPr>
        <p:spPr>
          <a:xfrm>
            <a:off x="5413850" y="3125737"/>
            <a:ext cx="2628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“image update”</a:t>
            </a:r>
          </a:p>
        </p:txBody>
      </p:sp>
      <p:sp>
        <p:nvSpPr>
          <p:cNvPr id="560" name="Shape 560"/>
          <p:cNvSpPr/>
          <p:nvPr/>
        </p:nvSpPr>
        <p:spPr>
          <a:xfrm>
            <a:off x="943425" y="1890425"/>
            <a:ext cx="6574800" cy="393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943425" y="3505252"/>
            <a:ext cx="6574800" cy="282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/>
        </p:nvSpPr>
        <p:spPr>
          <a:xfrm>
            <a:off x="7376350" y="2560162"/>
            <a:ext cx="2628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jitter regularizer</a:t>
            </a:r>
          </a:p>
        </p:txBody>
      </p:sp>
      <p:cxnSp>
        <p:nvCxnSpPr>
          <p:cNvPr id="563" name="Shape 563"/>
          <p:cNvCxnSpPr>
            <a:stCxn id="561" idx="3"/>
          </p:cNvCxnSpPr>
          <p:nvPr/>
        </p:nvCxnSpPr>
        <p:spPr>
          <a:xfrm flipH="1" rot="10800000">
            <a:off x="7518225" y="3028702"/>
            <a:ext cx="420900" cy="618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4" name="Shape 564"/>
          <p:cNvCxnSpPr>
            <a:stCxn id="560" idx="3"/>
          </p:cNvCxnSpPr>
          <p:nvPr/>
        </p:nvCxnSpPr>
        <p:spPr>
          <a:xfrm>
            <a:off x="7518225" y="2087225"/>
            <a:ext cx="437400" cy="429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7" y="964019"/>
            <a:ext cx="3991423" cy="22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750" y="964037"/>
            <a:ext cx="3991400" cy="2241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Shape 572"/>
          <p:cNvCxnSpPr/>
          <p:nvPr/>
        </p:nvCxnSpPr>
        <p:spPr>
          <a:xfrm>
            <a:off x="4317925" y="2048125"/>
            <a:ext cx="3629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3" name="Shape 573"/>
          <p:cNvSpPr txBox="1"/>
          <p:nvPr/>
        </p:nvSpPr>
        <p:spPr>
          <a:xfrm>
            <a:off x="185400" y="3266525"/>
            <a:ext cx="8958600" cy="30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DeepDream modifies the image in a way that “boosts” all activations, at any layer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this creates a </a:t>
            </a:r>
            <a:r>
              <a:rPr lang="en" sz="1800" u="sng"/>
              <a:t>feedback loop</a:t>
            </a:r>
            <a:r>
              <a:rPr lang="en" sz="1800"/>
              <a:t>: e.g. any slightly detected dog face will be made more and more dog like over time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5975050" y="491875"/>
            <a:ext cx="3297900" cy="34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inception_4c/output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185400" y="3418925"/>
            <a:ext cx="8958600" cy="30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DeepDream modifies the image in a way that “boosts” all activations, at any layer</a:t>
            </a:r>
          </a:p>
        </p:txBody>
      </p:sp>
      <p:sp>
        <p:nvSpPr>
          <p:cNvPr id="580" name="Shape 58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7" y="964019"/>
            <a:ext cx="3991423" cy="22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750" y="964024"/>
            <a:ext cx="3991400" cy="2241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Shape 583"/>
          <p:cNvCxnSpPr/>
          <p:nvPr/>
        </p:nvCxnSpPr>
        <p:spPr>
          <a:xfrm>
            <a:off x="4317925" y="2048125"/>
            <a:ext cx="3629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4" name="Shape 584"/>
          <p:cNvSpPr txBox="1"/>
          <p:nvPr/>
        </p:nvSpPr>
        <p:spPr>
          <a:xfrm>
            <a:off x="5975050" y="491875"/>
            <a:ext cx="3297900" cy="34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inception_4c/output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862" y="1862662"/>
            <a:ext cx="6257925" cy="1781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87" y="964019"/>
            <a:ext cx="3991423" cy="224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Shape 592"/>
          <p:cNvCxnSpPr/>
          <p:nvPr/>
        </p:nvCxnSpPr>
        <p:spPr>
          <a:xfrm>
            <a:off x="4317925" y="2048125"/>
            <a:ext cx="3629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3" name="Shape 593"/>
          <p:cNvSpPr txBox="1"/>
          <p:nvPr/>
        </p:nvSpPr>
        <p:spPr>
          <a:xfrm>
            <a:off x="5143700" y="491875"/>
            <a:ext cx="3297900" cy="34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inception_3b/5x5_reduce</a:t>
            </a:r>
          </a:p>
        </p:txBody>
      </p:sp>
      <p:pic>
        <p:nvPicPr>
          <p:cNvPr id="594" name="Shape 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473" y="964019"/>
            <a:ext cx="3991400" cy="2241253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Shape 595"/>
          <p:cNvSpPr txBox="1"/>
          <p:nvPr/>
        </p:nvSpPr>
        <p:spPr>
          <a:xfrm>
            <a:off x="185400" y="3418925"/>
            <a:ext cx="8958600" cy="30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DeepDream modifies the image in a way that “boosts” all activations, at any layer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1" name="Shape 601"/>
          <p:cNvSpPr txBox="1"/>
          <p:nvPr/>
        </p:nvSpPr>
        <p:spPr>
          <a:xfrm>
            <a:off x="110900" y="298350"/>
            <a:ext cx="8914499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Bonus videos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Deep Dream Grocery Trip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https://www.youtube.com/watch?v=DgPaCWJL7XI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Deep Dreaming Fear &amp; Loathing in Las Vegas: the Great San Francisco Acid Wave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https://www.youtube.com/watch?v=oyxSerkkP4o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7" name="Shape 607"/>
          <p:cNvSpPr txBox="1"/>
          <p:nvPr/>
        </p:nvSpPr>
        <p:spPr>
          <a:xfrm>
            <a:off x="172400" y="89950"/>
            <a:ext cx="5786099" cy="7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NeuralStyle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81025" y="661225"/>
            <a:ext cx="8555399" cy="54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 A Neural Algorithm of Artistic Style by Leon A. Gatys,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Alexander S. Ecker, and Matthias Bethge, 2015]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good implementation by Justin in Torch: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https://github.com/jcjohnson/neural-style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/>
          </a:p>
        </p:txBody>
      </p:sp>
      <p:pic>
        <p:nvPicPr>
          <p:cNvPr id="609" name="Shape 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99" y="89950"/>
            <a:ext cx="3744099" cy="44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399" y="2785025"/>
            <a:ext cx="3122550" cy="17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400" y="1714062"/>
            <a:ext cx="1234832" cy="96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2" name="Shape 612"/>
          <p:cNvCxnSpPr/>
          <p:nvPr/>
        </p:nvCxnSpPr>
        <p:spPr>
          <a:xfrm>
            <a:off x="2268432" y="2197425"/>
            <a:ext cx="926999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8" name="Shape 618"/>
          <p:cNvSpPr txBox="1"/>
          <p:nvPr/>
        </p:nvSpPr>
        <p:spPr>
          <a:xfrm>
            <a:off x="4987659" y="4164390"/>
            <a:ext cx="778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make your own easily on </a:t>
            </a:r>
            <a:r>
              <a:rPr lang="en" sz="1800" u="sng"/>
              <a:t>deepart.io</a:t>
            </a:r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5" y="96250"/>
            <a:ext cx="2177650" cy="2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 rotWithShape="1">
          <a:blip r:embed="rId4">
            <a:alphaModFix/>
          </a:blip>
          <a:srcRect b="0" l="51411" r="0" t="0"/>
          <a:stretch/>
        </p:blipFill>
        <p:spPr>
          <a:xfrm>
            <a:off x="2265855" y="96250"/>
            <a:ext cx="1882398" cy="2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700" y="2351650"/>
            <a:ext cx="1840974" cy="18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3700" y="2351650"/>
            <a:ext cx="1840974" cy="18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0400" y="2351650"/>
            <a:ext cx="1840974" cy="18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6750" y="2351650"/>
            <a:ext cx="1840974" cy="18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98625" y="96250"/>
            <a:ext cx="2177650" cy="2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6650" y="96250"/>
            <a:ext cx="2177650" cy="21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459600" y="185475"/>
            <a:ext cx="6789600" cy="79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Step 1: Extract </a:t>
            </a:r>
            <a:r>
              <a:rPr b="1" lang="en" sz="1800"/>
              <a:t>content targets </a:t>
            </a:r>
            <a:r>
              <a:rPr lang="en" sz="1800"/>
              <a:t>(ConvNet activations of all layers for the given content image)</a:t>
            </a:r>
          </a:p>
        </p:txBody>
      </p:sp>
      <p:sp>
        <p:nvSpPr>
          <p:cNvPr id="632" name="Shape 63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3" name="Shape 633"/>
          <p:cNvPicPr preferRelativeResize="0"/>
          <p:nvPr/>
        </p:nvPicPr>
        <p:blipFill rotWithShape="1">
          <a:blip r:embed="rId3">
            <a:alphaModFix/>
          </a:blip>
          <a:srcRect b="0" l="0" r="49756" t="0"/>
          <a:stretch/>
        </p:blipFill>
        <p:spPr>
          <a:xfrm>
            <a:off x="790237" y="1207550"/>
            <a:ext cx="1669226" cy="186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712" y="1285575"/>
            <a:ext cx="4385848" cy="164612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35" name="Shape 635"/>
          <p:cNvSpPr txBox="1"/>
          <p:nvPr/>
        </p:nvSpPr>
        <p:spPr>
          <a:xfrm>
            <a:off x="3515650" y="2983500"/>
            <a:ext cx="3402899" cy="58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content activations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306400" y="3588250"/>
            <a:ext cx="8418299" cy="59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e.g.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at CONV5_1 layer we would have a [14x14x512] array of target activations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8" name="Shape 118"/>
          <p:cNvSpPr txBox="1"/>
          <p:nvPr/>
        </p:nvSpPr>
        <p:spPr>
          <a:xfrm>
            <a:off x="434225" y="179900"/>
            <a:ext cx="8481300" cy="40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Understanding ConvNets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342900" lvl="0" marL="457200" rtl="0">
              <a:spcBef>
                <a:spcPts val="0"/>
              </a:spcBef>
              <a:buSzPct val="75000"/>
              <a:buChar char="-"/>
            </a:pPr>
            <a:r>
              <a:rPr lang="en" sz="2400"/>
              <a:t>Visualize patches that maximally activate neurons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Visualize the weights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Visualize the representation space (e.g. with t-SNE)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Occlusion experiments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Human experiment comparisons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Deconv approaches (single backward pass)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Optimization over image approaches (optimization)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459600" y="185475"/>
            <a:ext cx="6789600" cy="79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Step 2: Extract </a:t>
            </a:r>
            <a:r>
              <a:rPr b="1" lang="en" sz="1800"/>
              <a:t>style targets </a:t>
            </a:r>
            <a:r>
              <a:rPr lang="en" sz="1800"/>
              <a:t>(Gram matrices of ConvNet activations of all layers for the given style image)</a:t>
            </a:r>
          </a:p>
        </p:txBody>
      </p:sp>
      <p:sp>
        <p:nvSpPr>
          <p:cNvPr id="642" name="Shape 64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112" y="1361775"/>
            <a:ext cx="4385848" cy="1646124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44" name="Shape 644"/>
          <p:cNvSpPr txBox="1"/>
          <p:nvPr/>
        </p:nvSpPr>
        <p:spPr>
          <a:xfrm>
            <a:off x="3668050" y="3059700"/>
            <a:ext cx="3402899" cy="58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style gram matrices</a:t>
            </a:r>
          </a:p>
        </p:txBody>
      </p:sp>
      <p:pic>
        <p:nvPicPr>
          <p:cNvPr id="645" name="Shape 6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25" y="1361775"/>
            <a:ext cx="1962775" cy="15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306400" y="3588250"/>
            <a:ext cx="8418299" cy="59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at CONV1 layer (with [224x224x64] activations) would give a [64x64] Gram matrix of all pairwise activation covariances (summed across spatial locations)</a:t>
            </a:r>
          </a:p>
        </p:txBody>
      </p:sp>
      <p:pic>
        <p:nvPicPr>
          <p:cNvPr id="647" name="Shape 6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0770" y="3538753"/>
            <a:ext cx="997229" cy="3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3" name="Shape 653"/>
          <p:cNvSpPr txBox="1"/>
          <p:nvPr/>
        </p:nvSpPr>
        <p:spPr>
          <a:xfrm>
            <a:off x="459600" y="185475"/>
            <a:ext cx="8394000" cy="79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Step 3: Optimize over image to have: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The </a:t>
            </a:r>
            <a:r>
              <a:rPr b="1" lang="en" sz="1800"/>
              <a:t>content</a:t>
            </a:r>
            <a:r>
              <a:rPr lang="en" sz="1800"/>
              <a:t> of the content image (activations match content)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The </a:t>
            </a:r>
            <a:r>
              <a:rPr b="1" lang="en" sz="1800"/>
              <a:t>style </a:t>
            </a:r>
            <a:r>
              <a:rPr lang="en" sz="1800"/>
              <a:t>of the style image (Gram matrices of activations match style)</a:t>
            </a:r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125" y="1150812"/>
            <a:ext cx="3790950" cy="48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55" name="Shape 655"/>
          <p:cNvSpPr txBox="1"/>
          <p:nvPr/>
        </p:nvSpPr>
        <p:spPr>
          <a:xfrm>
            <a:off x="4273625" y="1636600"/>
            <a:ext cx="4394700" cy="48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(+Total Variation regularization (maybe))</a:t>
            </a:r>
          </a:p>
        </p:txBody>
      </p:sp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888" y="3392400"/>
            <a:ext cx="2575701" cy="966725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675" y="3392400"/>
            <a:ext cx="1234832" cy="9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 rotWithShape="1">
          <a:blip r:embed="rId6">
            <a:alphaModFix/>
          </a:blip>
          <a:srcRect b="0" l="0" r="49756" t="0"/>
          <a:stretch/>
        </p:blipFill>
        <p:spPr>
          <a:xfrm>
            <a:off x="5025498" y="2184003"/>
            <a:ext cx="980295" cy="10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812" y="2229825"/>
            <a:ext cx="2575701" cy="96673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60" name="Shape 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993" y="2774002"/>
            <a:ext cx="3179225" cy="119324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61" name="Shape 661"/>
          <p:cNvSpPr/>
          <p:nvPr/>
        </p:nvSpPr>
        <p:spPr>
          <a:xfrm>
            <a:off x="296550" y="2886725"/>
            <a:ext cx="980399" cy="9023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2" name="Shape 662"/>
          <p:cNvCxnSpPr/>
          <p:nvPr/>
        </p:nvCxnSpPr>
        <p:spPr>
          <a:xfrm flipH="1" rot="10800000">
            <a:off x="4599025" y="2894924"/>
            <a:ext cx="314400" cy="16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663" name="Shape 663"/>
          <p:cNvCxnSpPr/>
          <p:nvPr/>
        </p:nvCxnSpPr>
        <p:spPr>
          <a:xfrm>
            <a:off x="4606662" y="3585425"/>
            <a:ext cx="282600" cy="252899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664" name="Shape 664"/>
          <p:cNvCxnSpPr/>
          <p:nvPr/>
        </p:nvCxnSpPr>
        <p:spPr>
          <a:xfrm>
            <a:off x="0" y="2072300"/>
            <a:ext cx="91520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5" name="Shape 665"/>
          <p:cNvSpPr txBox="1"/>
          <p:nvPr/>
        </p:nvSpPr>
        <p:spPr>
          <a:xfrm>
            <a:off x="3509600" y="2296500"/>
            <a:ext cx="1515899" cy="30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match content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3589425" y="4015350"/>
            <a:ext cx="1515899" cy="30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match style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72" name="Shape 672"/>
          <p:cNvSpPr txBox="1"/>
          <p:nvPr/>
        </p:nvSpPr>
        <p:spPr>
          <a:xfrm>
            <a:off x="197650" y="313125"/>
            <a:ext cx="88320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200"/>
          </a:p>
          <a:p>
            <a:pPr lvl="0" rtl="0">
              <a:spcBef>
                <a:spcPts val="0"/>
              </a:spcBef>
              <a:buNone/>
            </a:pPr>
            <a:r>
              <a:rPr lang="en" sz="3200"/>
              <a:t>We can pose an optimization over the input image to maximize any class score.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/>
              <a:t>That seems useful.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200"/>
          </a:p>
          <a:p>
            <a:pPr lvl="0" rtl="0">
              <a:spcBef>
                <a:spcPts val="0"/>
              </a:spcBef>
              <a:buNone/>
            </a:pPr>
            <a:r>
              <a:rPr lang="en" sz="3200"/>
              <a:t>Question: Can we use this to “fool” ConvNets?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6410500" y="3780750"/>
            <a:ext cx="28302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spoiler alert: yeah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87" y="606275"/>
            <a:ext cx="3672438" cy="37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446" y="606275"/>
            <a:ext cx="3699167" cy="373684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8936" y="145165"/>
            <a:ext cx="8377199" cy="46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</a:t>
            </a:r>
            <a:r>
              <a:rPr i="1" lang="en">
                <a:solidFill>
                  <a:srgbClr val="000000"/>
                </a:solidFill>
              </a:rPr>
              <a:t>Intriguing properties of neural networks</a:t>
            </a:r>
            <a:r>
              <a:rPr i="1" lang="en"/>
              <a:t>, </a:t>
            </a:r>
            <a:r>
              <a:rPr i="1" lang="en">
                <a:solidFill>
                  <a:srgbClr val="000000"/>
                </a:solidFill>
              </a:rPr>
              <a:t>Szegedy et al.</a:t>
            </a:r>
            <a:r>
              <a:rPr i="1" lang="en"/>
              <a:t>, 2013]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682" name="Shape 682"/>
          <p:cNvSpPr txBox="1"/>
          <p:nvPr/>
        </p:nvSpPr>
        <p:spPr>
          <a:xfrm>
            <a:off x="868100" y="4245975"/>
            <a:ext cx="1106700" cy="15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correct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2163500" y="4245975"/>
            <a:ext cx="1106700" cy="15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+distort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3382700" y="4245975"/>
            <a:ext cx="1106700" cy="15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ostrich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4863294" y="4245975"/>
            <a:ext cx="1106700" cy="15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correct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6158694" y="4245975"/>
            <a:ext cx="1106700" cy="15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+distort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7377895" y="4245975"/>
            <a:ext cx="1106700" cy="15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ostrich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3" name="Shape 693"/>
          <p:cNvSpPr txBox="1"/>
          <p:nvPr/>
        </p:nvSpPr>
        <p:spPr>
          <a:xfrm>
            <a:off x="217025" y="195325"/>
            <a:ext cx="8463900" cy="8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[Deep Neural Networks are Easily Fooled: High Confidence Predictions for Unrecognizable Images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i="1" lang="en"/>
              <a:t>Nguyen, Yosinski, Clune, 2014]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838987"/>
            <a:ext cx="615315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 txBox="1"/>
          <p:nvPr/>
        </p:nvSpPr>
        <p:spPr>
          <a:xfrm>
            <a:off x="211225" y="2085000"/>
            <a:ext cx="1751100" cy="84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&gt;99.6% confidences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1" name="Shape 701"/>
          <p:cNvSpPr txBox="1"/>
          <p:nvPr/>
        </p:nvSpPr>
        <p:spPr>
          <a:xfrm>
            <a:off x="211225" y="2085000"/>
            <a:ext cx="1751100" cy="84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&gt;99.6% confidences</a:t>
            </a:r>
          </a:p>
        </p:txBody>
      </p:sp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800" y="807637"/>
            <a:ext cx="607695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217025" y="195325"/>
            <a:ext cx="8463900" cy="8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[Deep Neural Networks are Easily Fooled: High Confidence Predictions for Unrecognizable Images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i="1" lang="en"/>
              <a:t>Nguyen, Yosinski, Clune, 2014]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9" name="Shape 709"/>
          <p:cNvSpPr txBox="1"/>
          <p:nvPr/>
        </p:nvSpPr>
        <p:spPr>
          <a:xfrm>
            <a:off x="256800" y="144700"/>
            <a:ext cx="8630400" cy="61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These kinds of results were around even before ConvNets…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[Exploring the Representation Capabilities of the HOG Descriptor, Tatu et al., 2011]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50" y="1390275"/>
            <a:ext cx="4181475" cy="123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Shape 711"/>
          <p:cNvCxnSpPr/>
          <p:nvPr/>
        </p:nvCxnSpPr>
        <p:spPr>
          <a:xfrm rot="10800000">
            <a:off x="1542449" y="2772474"/>
            <a:ext cx="831900" cy="607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2" name="Shape 712"/>
          <p:cNvCxnSpPr/>
          <p:nvPr/>
        </p:nvCxnSpPr>
        <p:spPr>
          <a:xfrm flipH="1" rot="10800000">
            <a:off x="3191825" y="2693025"/>
            <a:ext cx="1042200" cy="6728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3" name="Shape 713"/>
          <p:cNvSpPr txBox="1"/>
          <p:nvPr/>
        </p:nvSpPr>
        <p:spPr>
          <a:xfrm>
            <a:off x="879300" y="3430425"/>
            <a:ext cx="4007699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Identical HOG represention</a:t>
            </a:r>
          </a:p>
        </p:txBody>
      </p:sp>
      <p:pic>
        <p:nvPicPr>
          <p:cNvPr id="714" name="Shape 7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675" y="1427550"/>
            <a:ext cx="24669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0" name="Shape 720"/>
          <p:cNvSpPr txBox="1"/>
          <p:nvPr/>
        </p:nvSpPr>
        <p:spPr>
          <a:xfrm>
            <a:off x="177150" y="149925"/>
            <a:ext cx="8265000" cy="98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i="1" lang="en" sz="1800"/>
              <a:t>EXPLAINING AND HARNESSING ADVERSARIAL EXAMPLES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[Goodfellow, Shlens &amp; Szegedy, 2014]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/>
              <a:t>“primary cause of neural networks’ vulnerability to adversarial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perturbation is their </a:t>
            </a:r>
            <a:r>
              <a:rPr b="1" lang="en" sz="1800"/>
              <a:t>linear nature</a:t>
            </a:r>
            <a:r>
              <a:rPr lang="en" sz="1800"/>
              <a:t>“</a:t>
            </a:r>
          </a:p>
        </p:txBody>
      </p:sp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222" y="1535962"/>
            <a:ext cx="2991702" cy="299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7" name="Shape 727"/>
          <p:cNvSpPr txBox="1"/>
          <p:nvPr/>
        </p:nvSpPr>
        <p:spPr>
          <a:xfrm>
            <a:off x="395200" y="183975"/>
            <a:ext cx="7215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fool a binary linear classifier: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(logistic regression)</a:t>
            </a:r>
          </a:p>
        </p:txBody>
      </p:sp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75" y="1271237"/>
            <a:ext cx="48006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75" y="2516975"/>
            <a:ext cx="8678498" cy="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Shape 730"/>
          <p:cNvSpPr/>
          <p:nvPr/>
        </p:nvSpPr>
        <p:spPr>
          <a:xfrm>
            <a:off x="5376025" y="3100250"/>
            <a:ext cx="3493199" cy="361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1" name="Shape 7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625" y="227350"/>
            <a:ext cx="3019649" cy="19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37" name="Shape 737"/>
          <p:cNvGraphicFramePr/>
          <p:nvPr/>
        </p:nvGraphicFramePr>
        <p:xfrm>
          <a:off x="1124800" y="113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{2723827F-0D12-4FDC-9BE3-4EDD0265E44B}</a:tableStyleId>
              </a:tblPr>
              <a:tblGrid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</a:tblGrid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-4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38" name="Shape 738"/>
          <p:cNvSpPr txBox="1"/>
          <p:nvPr/>
        </p:nvSpPr>
        <p:spPr>
          <a:xfrm>
            <a:off x="395200" y="183975"/>
            <a:ext cx="7215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fool a binary linear classifier: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595300" y="1069750"/>
            <a:ext cx="49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547600" y="1679925"/>
            <a:ext cx="697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</a:t>
            </a:r>
          </a:p>
        </p:txBody>
      </p:sp>
      <p:cxnSp>
        <p:nvCxnSpPr>
          <p:cNvPr id="741" name="Shape 741"/>
          <p:cNvCxnSpPr/>
          <p:nvPr/>
        </p:nvCxnSpPr>
        <p:spPr>
          <a:xfrm rot="10800000">
            <a:off x="6615999" y="14129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2" name="Shape 742"/>
          <p:cNvSpPr txBox="1"/>
          <p:nvPr/>
        </p:nvSpPr>
        <p:spPr>
          <a:xfrm>
            <a:off x="7161200" y="12017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 example</a:t>
            </a:r>
          </a:p>
        </p:txBody>
      </p:sp>
      <p:cxnSp>
        <p:nvCxnSpPr>
          <p:cNvPr id="743" name="Shape 743"/>
          <p:cNvCxnSpPr/>
          <p:nvPr/>
        </p:nvCxnSpPr>
        <p:spPr>
          <a:xfrm rot="10800000">
            <a:off x="6615999" y="19463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4" name="Shape 744"/>
          <p:cNvSpPr txBox="1"/>
          <p:nvPr/>
        </p:nvSpPr>
        <p:spPr>
          <a:xfrm>
            <a:off x="7085000" y="17351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weights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450" y="3877000"/>
            <a:ext cx="4437775" cy="6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4" name="Shape 124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Visualize patches that maximally activate neurons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683699"/>
            <a:ext cx="7325424" cy="32480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6" name="Shape 126"/>
          <p:cNvSpPr txBox="1"/>
          <p:nvPr/>
        </p:nvSpPr>
        <p:spPr>
          <a:xfrm>
            <a:off x="336900" y="4120625"/>
            <a:ext cx="7988699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/>
              <a:t>Rich feature hierarchies for accurate object detection and semantic segmentation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200"/>
              <a:t>[Girshick, Donahue, Darrell, Malik]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291674" y="1674744"/>
            <a:ext cx="4136900" cy="155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7571550" y="15075"/>
            <a:ext cx="1664399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one-stream AlexNet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8593650" y="1150650"/>
            <a:ext cx="10166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pool5</a:t>
            </a:r>
          </a:p>
        </p:txBody>
      </p:sp>
      <p:sp>
        <p:nvSpPr>
          <p:cNvPr id="130" name="Shape 130"/>
          <p:cNvSpPr/>
          <p:nvPr/>
        </p:nvSpPr>
        <p:spPr>
          <a:xfrm>
            <a:off x="7856000" y="1031900"/>
            <a:ext cx="798299" cy="48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51" name="Shape 751"/>
          <p:cNvGraphicFramePr/>
          <p:nvPr/>
        </p:nvGraphicFramePr>
        <p:xfrm>
          <a:off x="1124800" y="113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{2723827F-0D12-4FDC-9BE3-4EDD0265E44B}</a:tableStyleId>
              </a:tblPr>
              <a:tblGrid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</a:tblGrid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-4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2" name="Shape 752"/>
          <p:cNvSpPr txBox="1"/>
          <p:nvPr/>
        </p:nvSpPr>
        <p:spPr>
          <a:xfrm>
            <a:off x="395200" y="183975"/>
            <a:ext cx="7215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fool a binary linear classifier: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595300" y="1069750"/>
            <a:ext cx="49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547600" y="1679925"/>
            <a:ext cx="697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</a:t>
            </a:r>
          </a:p>
        </p:txBody>
      </p:sp>
      <p:cxnSp>
        <p:nvCxnSpPr>
          <p:cNvPr id="755" name="Shape 755"/>
          <p:cNvCxnSpPr/>
          <p:nvPr/>
        </p:nvCxnSpPr>
        <p:spPr>
          <a:xfrm rot="10800000">
            <a:off x="6615999" y="14129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6" name="Shape 756"/>
          <p:cNvSpPr txBox="1"/>
          <p:nvPr/>
        </p:nvSpPr>
        <p:spPr>
          <a:xfrm>
            <a:off x="7161200" y="12017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 example</a:t>
            </a:r>
          </a:p>
        </p:txBody>
      </p:sp>
      <p:cxnSp>
        <p:nvCxnSpPr>
          <p:cNvPr id="757" name="Shape 757"/>
          <p:cNvCxnSpPr/>
          <p:nvPr/>
        </p:nvCxnSpPr>
        <p:spPr>
          <a:xfrm rot="10800000">
            <a:off x="6615999" y="19463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8" name="Shape 758"/>
          <p:cNvSpPr txBox="1"/>
          <p:nvPr/>
        </p:nvSpPr>
        <p:spPr>
          <a:xfrm>
            <a:off x="7085000" y="17351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weights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172850" y="2396500"/>
            <a:ext cx="8714700" cy="7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class 1 score = dot product: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 -2 + 1 + 3 + 2 + 2 - 2 + 1 - 4 - 5 + 1 = -3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 probability of class 1 is 1/(1+e^(-(-3))) = 0.0474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i.e. the classifier is</a:t>
            </a:r>
            <a:r>
              <a:rPr b="1" lang="en" sz="1800"/>
              <a:t> 95%</a:t>
            </a:r>
            <a:r>
              <a:rPr lang="en" sz="1800"/>
              <a:t> certain that this is class 0 example.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450" y="3877000"/>
            <a:ext cx="4437775" cy="6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66" name="Shape 766"/>
          <p:cNvGraphicFramePr/>
          <p:nvPr/>
        </p:nvGraphicFramePr>
        <p:xfrm>
          <a:off x="1124800" y="113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{2723827F-0D12-4FDC-9BE3-4EDD0265E44B}</a:tableStyleId>
              </a:tblPr>
              <a:tblGrid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</a:tblGrid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-4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?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7" name="Shape 767"/>
          <p:cNvSpPr txBox="1"/>
          <p:nvPr/>
        </p:nvSpPr>
        <p:spPr>
          <a:xfrm>
            <a:off x="395200" y="183975"/>
            <a:ext cx="7215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fool a binary linear classifier: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595300" y="1069750"/>
            <a:ext cx="49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547600" y="1679925"/>
            <a:ext cx="697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</a:t>
            </a:r>
          </a:p>
        </p:txBody>
      </p:sp>
      <p:cxnSp>
        <p:nvCxnSpPr>
          <p:cNvPr id="770" name="Shape 770"/>
          <p:cNvCxnSpPr/>
          <p:nvPr/>
        </p:nvCxnSpPr>
        <p:spPr>
          <a:xfrm rot="10800000">
            <a:off x="6615999" y="14129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1" name="Shape 771"/>
          <p:cNvSpPr txBox="1"/>
          <p:nvPr/>
        </p:nvSpPr>
        <p:spPr>
          <a:xfrm>
            <a:off x="7161200" y="12017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 example</a:t>
            </a:r>
          </a:p>
        </p:txBody>
      </p:sp>
      <p:cxnSp>
        <p:nvCxnSpPr>
          <p:cNvPr id="772" name="Shape 772"/>
          <p:cNvCxnSpPr/>
          <p:nvPr/>
        </p:nvCxnSpPr>
        <p:spPr>
          <a:xfrm rot="10800000">
            <a:off x="6615999" y="19463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3" name="Shape 773"/>
          <p:cNvSpPr txBox="1"/>
          <p:nvPr/>
        </p:nvSpPr>
        <p:spPr>
          <a:xfrm>
            <a:off x="7085000" y="17351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weights</a:t>
            </a:r>
          </a:p>
        </p:txBody>
      </p:sp>
      <p:pic>
        <p:nvPicPr>
          <p:cNvPr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175" y="4076725"/>
            <a:ext cx="3406824" cy="4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/>
        </p:nvSpPr>
        <p:spPr>
          <a:xfrm>
            <a:off x="-74942" y="2372425"/>
            <a:ext cx="1240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x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172850" y="2929900"/>
            <a:ext cx="8714700" cy="7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class 1 score = dot product: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 -2 + 1 + 3 + 2 + 2 - 2 + 1 - 4 - 5 + 1 = -3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 probability of class 1 is 1/(1+e^(-(-3))) = 0.0474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i.e. the classifier is</a:t>
            </a:r>
            <a:r>
              <a:rPr b="1" lang="en" sz="1800"/>
              <a:t> 95%</a:t>
            </a:r>
            <a:r>
              <a:rPr lang="en" sz="1800"/>
              <a:t> certain that this is class 0 example.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82" name="Shape 782"/>
          <p:cNvGraphicFramePr/>
          <p:nvPr/>
        </p:nvGraphicFramePr>
        <p:xfrm>
          <a:off x="1124800" y="113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{2723827F-0D12-4FDC-9BE3-4EDD0265E44B}</a:tableStyleId>
              </a:tblPr>
              <a:tblGrid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</a:tblGrid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-4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-2.5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-3.5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783" name="Shape 783"/>
          <p:cNvSpPr txBox="1"/>
          <p:nvPr/>
        </p:nvSpPr>
        <p:spPr>
          <a:xfrm>
            <a:off x="395200" y="183975"/>
            <a:ext cx="7215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fool a binary linear classifier: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595300" y="1069750"/>
            <a:ext cx="49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547600" y="1679925"/>
            <a:ext cx="697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</a:t>
            </a:r>
          </a:p>
        </p:txBody>
      </p:sp>
      <p:cxnSp>
        <p:nvCxnSpPr>
          <p:cNvPr id="786" name="Shape 786"/>
          <p:cNvCxnSpPr/>
          <p:nvPr/>
        </p:nvCxnSpPr>
        <p:spPr>
          <a:xfrm rot="10800000">
            <a:off x="6615999" y="14129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7" name="Shape 787"/>
          <p:cNvSpPr txBox="1"/>
          <p:nvPr/>
        </p:nvSpPr>
        <p:spPr>
          <a:xfrm>
            <a:off x="7161200" y="12017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 example</a:t>
            </a:r>
          </a:p>
        </p:txBody>
      </p:sp>
      <p:cxnSp>
        <p:nvCxnSpPr>
          <p:cNvPr id="788" name="Shape 788"/>
          <p:cNvCxnSpPr/>
          <p:nvPr/>
        </p:nvCxnSpPr>
        <p:spPr>
          <a:xfrm rot="10800000">
            <a:off x="6615999" y="19463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9" name="Shape 789"/>
          <p:cNvSpPr txBox="1"/>
          <p:nvPr/>
        </p:nvSpPr>
        <p:spPr>
          <a:xfrm>
            <a:off x="7085000" y="17351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weights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375" y="3509337"/>
            <a:ext cx="3406824" cy="4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-74942" y="2372425"/>
            <a:ext cx="1240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x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96650" y="2853700"/>
            <a:ext cx="8714700" cy="7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class 1 score before: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-2 + 1 + 3 + 2 + 2 - 2 + 1 - 4 - 5 + 1 = -3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=&gt; probability of class 1 is 1/(1+e^(-(-3))) = 0.0474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-1.5+1.5+3.5+2.5+2.5-1.5+1.5-3.5-4.5+1.5 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 probability of class 1 is now 1/(1+e^(-(2))) = 0.88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i.e. we improved the class 1 probability from 5% to 88%</a:t>
            </a:r>
          </a:p>
        </p:txBody>
      </p:sp>
      <p:cxnSp>
        <p:nvCxnSpPr>
          <p:cNvPr id="793" name="Shape 793"/>
          <p:cNvCxnSpPr/>
          <p:nvPr/>
        </p:nvCxnSpPr>
        <p:spPr>
          <a:xfrm>
            <a:off x="71925" y="3758307"/>
            <a:ext cx="5358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99" name="Shape 799"/>
          <p:cNvGraphicFramePr/>
          <p:nvPr/>
        </p:nvGraphicFramePr>
        <p:xfrm>
          <a:off x="1124800" y="113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{2723827F-0D12-4FDC-9BE3-4EDD0265E44B}</a:tableStyleId>
              </a:tblPr>
              <a:tblGrid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  <a:gridCol w="537850"/>
              </a:tblGrid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-4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56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-2.5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-3.5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1.5</a:t>
                      </a: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800" name="Shape 800"/>
          <p:cNvSpPr txBox="1"/>
          <p:nvPr/>
        </p:nvSpPr>
        <p:spPr>
          <a:xfrm>
            <a:off x="395200" y="183975"/>
            <a:ext cx="7215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Lets fool a binary linear classifier: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595300" y="1069750"/>
            <a:ext cx="497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547600" y="1679925"/>
            <a:ext cx="697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</a:t>
            </a:r>
          </a:p>
        </p:txBody>
      </p:sp>
      <p:cxnSp>
        <p:nvCxnSpPr>
          <p:cNvPr id="803" name="Shape 803"/>
          <p:cNvCxnSpPr/>
          <p:nvPr/>
        </p:nvCxnSpPr>
        <p:spPr>
          <a:xfrm rot="10800000">
            <a:off x="6615999" y="14129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4" name="Shape 804"/>
          <p:cNvSpPr txBox="1"/>
          <p:nvPr/>
        </p:nvSpPr>
        <p:spPr>
          <a:xfrm>
            <a:off x="7161200" y="12017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 example</a:t>
            </a:r>
          </a:p>
        </p:txBody>
      </p:sp>
      <p:cxnSp>
        <p:nvCxnSpPr>
          <p:cNvPr id="805" name="Shape 805"/>
          <p:cNvCxnSpPr/>
          <p:nvPr/>
        </p:nvCxnSpPr>
        <p:spPr>
          <a:xfrm rot="10800000">
            <a:off x="6615999" y="1946325"/>
            <a:ext cx="3885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6" name="Shape 806"/>
          <p:cNvSpPr txBox="1"/>
          <p:nvPr/>
        </p:nvSpPr>
        <p:spPr>
          <a:xfrm>
            <a:off x="7085000" y="1735100"/>
            <a:ext cx="186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weights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-74942" y="2372425"/>
            <a:ext cx="1240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x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6447025" y="2983150"/>
            <a:ext cx="2650499" cy="144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This was only with 10 input dimensions. A 224x224 input image has 150,528.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(It’s significantly easier with more numbers, need smaller nudge for each)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96650" y="2853700"/>
            <a:ext cx="8714700" cy="7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class 1 score before: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-2 + 1 + 3 + 2 + 2 - 2 + 1 - 4 - 5 + 1 = -3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=&gt; probability of class 1 is 1/(1+e^(-(-3))) = 0.0474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-1.5+1.5+3.5+2.5+2.5-1.5+1.5-3.5-4.5+1.5 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=&gt; probability of class 1 is now 1/(1+e^(-(2))) = 0.88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i.e. we improved the class 1 probability from 5% to 88%</a:t>
            </a:r>
          </a:p>
        </p:txBody>
      </p:sp>
      <p:cxnSp>
        <p:nvCxnSpPr>
          <p:cNvPr id="810" name="Shape 810"/>
          <p:cNvCxnSpPr/>
          <p:nvPr/>
        </p:nvCxnSpPr>
        <p:spPr>
          <a:xfrm>
            <a:off x="71925" y="3758307"/>
            <a:ext cx="5358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16" name="Shape 816"/>
          <p:cNvSpPr txBox="1"/>
          <p:nvPr/>
        </p:nvSpPr>
        <p:spPr>
          <a:xfrm>
            <a:off x="153200" y="64500"/>
            <a:ext cx="7047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Blog post: Breaking Linear Classifiers on ImageNet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75" y="1714687"/>
            <a:ext cx="8834115" cy="251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647" y="705575"/>
            <a:ext cx="5411950" cy="5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Shape 819"/>
          <p:cNvSpPr txBox="1"/>
          <p:nvPr/>
        </p:nvSpPr>
        <p:spPr>
          <a:xfrm>
            <a:off x="201575" y="725725"/>
            <a:ext cx="3636600" cy="53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Recall CIFAR-10 linear classifiers:</a:t>
            </a:r>
          </a:p>
        </p:txBody>
      </p:sp>
      <p:sp>
        <p:nvSpPr>
          <p:cNvPr id="820" name="Shape 820"/>
          <p:cNvSpPr txBox="1"/>
          <p:nvPr/>
        </p:nvSpPr>
        <p:spPr>
          <a:xfrm>
            <a:off x="153200" y="1314350"/>
            <a:ext cx="3684899" cy="53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ImageNet classifiers: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00" y="1180848"/>
            <a:ext cx="2628432" cy="27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042" y="1168210"/>
            <a:ext cx="2628432" cy="27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 rotWithShape="1">
          <a:blip r:embed="rId5">
            <a:alphaModFix/>
          </a:blip>
          <a:srcRect b="0" l="34298" r="34986" t="0"/>
          <a:stretch/>
        </p:blipFill>
        <p:spPr>
          <a:xfrm>
            <a:off x="3110894" y="1251694"/>
            <a:ext cx="2484000" cy="2562607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 txBox="1"/>
          <p:nvPr/>
        </p:nvSpPr>
        <p:spPr>
          <a:xfrm>
            <a:off x="3105250" y="514050"/>
            <a:ext cx="3023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mix in a tiny bit of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Goldfish classifier weights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2810542" y="2402925"/>
            <a:ext cx="459600" cy="43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+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5644450" y="2459375"/>
            <a:ext cx="612299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=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6870100" y="3991425"/>
            <a:ext cx="2040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100% Goldfish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38" name="Shape 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063"/>
            <a:ext cx="9144000" cy="289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59" y="115650"/>
            <a:ext cx="6586364" cy="207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650" y="2296484"/>
            <a:ext cx="6586364" cy="2084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51" name="Shape 851"/>
          <p:cNvSpPr txBox="1"/>
          <p:nvPr/>
        </p:nvSpPr>
        <p:spPr>
          <a:xfrm>
            <a:off x="177150" y="149925"/>
            <a:ext cx="8265000" cy="98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/>
              <a:t>EXPLAINING AND HARNESSING ADVERSARIAL EXAMPLES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[Goodfellow, Shlens &amp; Szegedy, 2014]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“primary cause of neural networks’ vulnerability to adversarial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perturbation is their </a:t>
            </a:r>
            <a:r>
              <a:rPr b="1" lang="en" sz="1800"/>
              <a:t>linear nature</a:t>
            </a:r>
            <a:r>
              <a:rPr lang="en" sz="1800"/>
              <a:t>“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(and very high-dimensional, sparsely-populated input spaces)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In particular, this is not a problem with Deep Learning, and has little to do with ConvNets specifically. Same issue would come up with Neural Nets in any other modalities.</a:t>
            </a:r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382" y="149931"/>
            <a:ext cx="1857550" cy="1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58" name="Shape 858"/>
          <p:cNvSpPr txBox="1"/>
          <p:nvPr/>
        </p:nvSpPr>
        <p:spPr>
          <a:xfrm>
            <a:off x="235675" y="180225"/>
            <a:ext cx="2190599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Summary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377575" y="1001400"/>
            <a:ext cx="8585999" cy="96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Backpropping to the image is powerful. It can be used for: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b="1" lang="en" sz="2000"/>
              <a:t>Understanding</a:t>
            </a:r>
            <a:r>
              <a:rPr lang="en" sz="2000"/>
              <a:t> (e.g. visualize optimal stimuli for arbitrary neurons)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b="1" lang="en" sz="2000"/>
              <a:t>Segmenting</a:t>
            </a:r>
            <a:r>
              <a:rPr lang="en" sz="2000"/>
              <a:t> objects in the image (kind of)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b="1" lang="en" sz="2000"/>
              <a:t>Inverting </a:t>
            </a:r>
            <a:r>
              <a:rPr lang="en" sz="2000"/>
              <a:t>codes and introducing privacy concerns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b="1" lang="en" sz="2000"/>
              <a:t>Fun </a:t>
            </a:r>
            <a:r>
              <a:rPr lang="en" sz="2000"/>
              <a:t>(NeuralStyle/DeepDream)</a:t>
            </a:r>
          </a:p>
          <a:p>
            <a:pPr indent="-355600" lvl="0" marL="457200">
              <a:spcBef>
                <a:spcPts val="0"/>
              </a:spcBef>
              <a:buSzPct val="100000"/>
              <a:buChar char="-"/>
            </a:pPr>
            <a:r>
              <a:rPr b="1" lang="en" sz="2000"/>
              <a:t>Confusion and chaos </a:t>
            </a:r>
            <a:r>
              <a:rPr lang="en" sz="2000"/>
              <a:t>(Adversarial examples)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6" name="Shape 136"/>
          <p:cNvSpPr txBox="1"/>
          <p:nvPr/>
        </p:nvSpPr>
        <p:spPr>
          <a:xfrm>
            <a:off x="105450" y="6675"/>
            <a:ext cx="83756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Visualize the filters/kernels (raw weights)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91674" y="1674744"/>
            <a:ext cx="4136900" cy="155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7571550" y="15075"/>
            <a:ext cx="1664399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one-stream AlexNet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7149250" y="3257900"/>
            <a:ext cx="1016699" cy="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conv1</a:t>
            </a:r>
          </a:p>
        </p:txBody>
      </p:sp>
      <p:sp>
        <p:nvSpPr>
          <p:cNvPr id="140" name="Shape 140"/>
          <p:cNvSpPr/>
          <p:nvPr/>
        </p:nvSpPr>
        <p:spPr>
          <a:xfrm>
            <a:off x="7630050" y="3630500"/>
            <a:ext cx="1446300" cy="48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50" y="834587"/>
            <a:ext cx="4162425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Shape 142"/>
          <p:cNvCxnSpPr>
            <a:stCxn id="140" idx="1"/>
          </p:cNvCxnSpPr>
          <p:nvPr/>
        </p:nvCxnSpPr>
        <p:spPr>
          <a:xfrm rot="10800000">
            <a:off x="5460750" y="2990300"/>
            <a:ext cx="2169300" cy="88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3" name="Shape 143"/>
          <p:cNvSpPr txBox="1"/>
          <p:nvPr/>
        </p:nvSpPr>
        <p:spPr>
          <a:xfrm>
            <a:off x="1024350" y="3878025"/>
            <a:ext cx="5709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only interpretable on the first layer :(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5" name="Shape 865"/>
          <p:cNvSpPr txBox="1"/>
          <p:nvPr/>
        </p:nvSpPr>
        <p:spPr>
          <a:xfrm>
            <a:off x="264850" y="128375"/>
            <a:ext cx="7983000" cy="3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Next lecture: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Image Captioning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Recurrent Neural Networks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RNN Language Models</a:t>
            </a:r>
          </a:p>
        </p:txBody>
      </p:sp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25" y="2382425"/>
            <a:ext cx="7690349" cy="21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Shape 8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550" y="191950"/>
            <a:ext cx="3012049" cy="183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3" name="Shape 873"/>
          <p:cNvSpPr/>
          <p:nvPr/>
        </p:nvSpPr>
        <p:spPr>
          <a:xfrm>
            <a:off x="604750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sp>
        <p:nvSpPr>
          <p:cNvPr id="874" name="Shape 874"/>
          <p:cNvSpPr/>
          <p:nvPr/>
        </p:nvSpPr>
        <p:spPr>
          <a:xfrm>
            <a:off x="604750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-2</a:t>
            </a:r>
          </a:p>
        </p:txBody>
      </p:sp>
      <p:sp>
        <p:nvSpPr>
          <p:cNvPr id="875" name="Shape 875"/>
          <p:cNvSpPr/>
          <p:nvPr/>
        </p:nvSpPr>
        <p:spPr>
          <a:xfrm>
            <a:off x="604750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1</a:t>
            </a:r>
          </a:p>
        </p:txBody>
      </p:sp>
      <p:sp>
        <p:nvSpPr>
          <p:cNvPr id="876" name="Shape 876"/>
          <p:cNvSpPr/>
          <p:nvPr/>
        </p:nvSpPr>
        <p:spPr>
          <a:xfrm>
            <a:off x="2437975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877" name="Shape 877"/>
          <p:cNvSpPr/>
          <p:nvPr/>
        </p:nvSpPr>
        <p:spPr>
          <a:xfrm>
            <a:off x="2437975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878" name="Shape 878"/>
          <p:cNvSpPr/>
          <p:nvPr/>
        </p:nvSpPr>
        <p:spPr>
          <a:xfrm>
            <a:off x="2437975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-2</a:t>
            </a:r>
          </a:p>
        </p:txBody>
      </p:sp>
      <p:cxnSp>
        <p:nvCxnSpPr>
          <p:cNvPr id="879" name="Shape 879"/>
          <p:cNvCxnSpPr>
            <a:stCxn id="873" idx="6"/>
            <a:endCxn id="876" idx="2"/>
          </p:cNvCxnSpPr>
          <p:nvPr/>
        </p:nvCxnSpPr>
        <p:spPr>
          <a:xfrm>
            <a:off x="1362850" y="1337775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0" name="Shape 880"/>
          <p:cNvCxnSpPr>
            <a:stCxn id="873" idx="6"/>
            <a:endCxn id="877" idx="2"/>
          </p:cNvCxnSpPr>
          <p:nvPr/>
        </p:nvCxnSpPr>
        <p:spPr>
          <a:xfrm>
            <a:off x="1362850" y="1337775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1" name="Shape 881"/>
          <p:cNvCxnSpPr>
            <a:stCxn id="873" idx="6"/>
            <a:endCxn id="878" idx="2"/>
          </p:cNvCxnSpPr>
          <p:nvPr/>
        </p:nvCxnSpPr>
        <p:spPr>
          <a:xfrm>
            <a:off x="1362850" y="1337775"/>
            <a:ext cx="107520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2" name="Shape 882"/>
          <p:cNvCxnSpPr>
            <a:stCxn id="874" idx="6"/>
            <a:endCxn id="876" idx="2"/>
          </p:cNvCxnSpPr>
          <p:nvPr/>
        </p:nvCxnSpPr>
        <p:spPr>
          <a:xfrm flipH="1" rot="10800000">
            <a:off x="1362850" y="13376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3" name="Shape 883"/>
          <p:cNvCxnSpPr>
            <a:stCxn id="874" idx="6"/>
            <a:endCxn id="877" idx="2"/>
          </p:cNvCxnSpPr>
          <p:nvPr/>
        </p:nvCxnSpPr>
        <p:spPr>
          <a:xfrm>
            <a:off x="1362850" y="2377150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4" name="Shape 884"/>
          <p:cNvCxnSpPr>
            <a:stCxn id="874" idx="6"/>
            <a:endCxn id="878" idx="2"/>
          </p:cNvCxnSpPr>
          <p:nvPr/>
        </p:nvCxnSpPr>
        <p:spPr>
          <a:xfrm>
            <a:off x="1362850" y="23771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5" name="Shape 885"/>
          <p:cNvCxnSpPr>
            <a:stCxn id="875" idx="6"/>
            <a:endCxn id="878" idx="2"/>
          </p:cNvCxnSpPr>
          <p:nvPr/>
        </p:nvCxnSpPr>
        <p:spPr>
          <a:xfrm>
            <a:off x="1362850" y="3416525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6" name="Shape 886"/>
          <p:cNvCxnSpPr>
            <a:stCxn id="875" idx="6"/>
            <a:endCxn id="877" idx="2"/>
          </p:cNvCxnSpPr>
          <p:nvPr/>
        </p:nvCxnSpPr>
        <p:spPr>
          <a:xfrm flipH="1" rot="10800000">
            <a:off x="1362850" y="2377025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7" name="Shape 887"/>
          <p:cNvSpPr/>
          <p:nvPr/>
        </p:nvSpPr>
        <p:spPr>
          <a:xfrm>
            <a:off x="3606375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888" name="Shape 888"/>
          <p:cNvSpPr/>
          <p:nvPr/>
        </p:nvSpPr>
        <p:spPr>
          <a:xfrm>
            <a:off x="3606375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889" name="Shape 889"/>
          <p:cNvSpPr/>
          <p:nvPr/>
        </p:nvSpPr>
        <p:spPr>
          <a:xfrm>
            <a:off x="3606375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0</a:t>
            </a:r>
          </a:p>
        </p:txBody>
      </p:sp>
      <p:cxnSp>
        <p:nvCxnSpPr>
          <p:cNvPr id="890" name="Shape 890"/>
          <p:cNvCxnSpPr>
            <a:stCxn id="876" idx="6"/>
            <a:endCxn id="887" idx="2"/>
          </p:cNvCxnSpPr>
          <p:nvPr/>
        </p:nvCxnSpPr>
        <p:spPr>
          <a:xfrm>
            <a:off x="3196075" y="1337775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1" name="Shape 891"/>
          <p:cNvCxnSpPr>
            <a:stCxn id="877" idx="6"/>
            <a:endCxn id="888" idx="2"/>
          </p:cNvCxnSpPr>
          <p:nvPr/>
        </p:nvCxnSpPr>
        <p:spPr>
          <a:xfrm>
            <a:off x="3196075" y="2377150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2" name="Shape 892"/>
          <p:cNvCxnSpPr>
            <a:stCxn id="878" idx="6"/>
            <a:endCxn id="889" idx="2"/>
          </p:cNvCxnSpPr>
          <p:nvPr/>
        </p:nvCxnSpPr>
        <p:spPr>
          <a:xfrm>
            <a:off x="3196075" y="3416525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3" name="Shape 893"/>
          <p:cNvSpPr/>
          <p:nvPr/>
        </p:nvSpPr>
        <p:spPr>
          <a:xfrm>
            <a:off x="5437594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894" name="Shape 894"/>
          <p:cNvSpPr/>
          <p:nvPr/>
        </p:nvSpPr>
        <p:spPr>
          <a:xfrm>
            <a:off x="5437594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-2</a:t>
            </a:r>
          </a:p>
        </p:txBody>
      </p:sp>
      <p:sp>
        <p:nvSpPr>
          <p:cNvPr id="895" name="Shape 895"/>
          <p:cNvSpPr/>
          <p:nvPr/>
        </p:nvSpPr>
        <p:spPr>
          <a:xfrm>
            <a:off x="5437594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-3</a:t>
            </a:r>
          </a:p>
        </p:txBody>
      </p:sp>
      <p:cxnSp>
        <p:nvCxnSpPr>
          <p:cNvPr id="896" name="Shape 896"/>
          <p:cNvCxnSpPr>
            <a:stCxn id="897" idx="6"/>
            <a:endCxn id="893" idx="2"/>
          </p:cNvCxnSpPr>
          <p:nvPr/>
        </p:nvCxnSpPr>
        <p:spPr>
          <a:xfrm>
            <a:off x="4362394" y="1337775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8" name="Shape 898"/>
          <p:cNvCxnSpPr>
            <a:stCxn id="897" idx="6"/>
            <a:endCxn id="894" idx="2"/>
          </p:cNvCxnSpPr>
          <p:nvPr/>
        </p:nvCxnSpPr>
        <p:spPr>
          <a:xfrm>
            <a:off x="4362394" y="13376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9" name="Shape 899"/>
          <p:cNvCxnSpPr>
            <a:stCxn id="897" idx="6"/>
            <a:endCxn id="895" idx="2"/>
          </p:cNvCxnSpPr>
          <p:nvPr/>
        </p:nvCxnSpPr>
        <p:spPr>
          <a:xfrm>
            <a:off x="4362394" y="1337825"/>
            <a:ext cx="107520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0" name="Shape 900"/>
          <p:cNvCxnSpPr>
            <a:stCxn id="901" idx="6"/>
            <a:endCxn id="893" idx="2"/>
          </p:cNvCxnSpPr>
          <p:nvPr/>
        </p:nvCxnSpPr>
        <p:spPr>
          <a:xfrm flipH="1" rot="10800000">
            <a:off x="4362394" y="1337775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2" name="Shape 902"/>
          <p:cNvCxnSpPr>
            <a:stCxn id="901" idx="6"/>
            <a:endCxn id="894" idx="2"/>
          </p:cNvCxnSpPr>
          <p:nvPr/>
        </p:nvCxnSpPr>
        <p:spPr>
          <a:xfrm>
            <a:off x="4362394" y="2377150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3" name="Shape 903"/>
          <p:cNvCxnSpPr>
            <a:stCxn id="901" idx="6"/>
            <a:endCxn id="895" idx="2"/>
          </p:cNvCxnSpPr>
          <p:nvPr/>
        </p:nvCxnSpPr>
        <p:spPr>
          <a:xfrm>
            <a:off x="4362394" y="2377025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4" name="Shape 904"/>
          <p:cNvCxnSpPr>
            <a:stCxn id="905" idx="6"/>
            <a:endCxn id="895" idx="2"/>
          </p:cNvCxnSpPr>
          <p:nvPr/>
        </p:nvCxnSpPr>
        <p:spPr>
          <a:xfrm>
            <a:off x="4362394" y="3416525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6" name="Shape 906"/>
          <p:cNvCxnSpPr>
            <a:stCxn id="905" idx="6"/>
            <a:endCxn id="894" idx="2"/>
          </p:cNvCxnSpPr>
          <p:nvPr/>
        </p:nvCxnSpPr>
        <p:spPr>
          <a:xfrm flipH="1" rot="10800000">
            <a:off x="4362394" y="23771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7" name="Shape 907"/>
          <p:cNvSpPr/>
          <p:nvPr/>
        </p:nvSpPr>
        <p:spPr>
          <a:xfrm>
            <a:off x="6610428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908" name="Shape 908"/>
          <p:cNvSpPr/>
          <p:nvPr/>
        </p:nvSpPr>
        <p:spPr>
          <a:xfrm>
            <a:off x="6610428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0</a:t>
            </a:r>
          </a:p>
        </p:txBody>
      </p:sp>
      <p:sp>
        <p:nvSpPr>
          <p:cNvPr id="909" name="Shape 909"/>
          <p:cNvSpPr/>
          <p:nvPr/>
        </p:nvSpPr>
        <p:spPr>
          <a:xfrm>
            <a:off x="6610428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0</a:t>
            </a:r>
          </a:p>
        </p:txBody>
      </p:sp>
      <p:cxnSp>
        <p:nvCxnSpPr>
          <p:cNvPr id="910" name="Shape 910"/>
          <p:cNvCxnSpPr>
            <a:stCxn id="911" idx="6"/>
            <a:endCxn id="907" idx="2"/>
          </p:cNvCxnSpPr>
          <p:nvPr/>
        </p:nvCxnSpPr>
        <p:spPr>
          <a:xfrm>
            <a:off x="6200028" y="1337775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2" name="Shape 912"/>
          <p:cNvCxnSpPr>
            <a:stCxn id="913" idx="6"/>
            <a:endCxn id="908" idx="2"/>
          </p:cNvCxnSpPr>
          <p:nvPr/>
        </p:nvCxnSpPr>
        <p:spPr>
          <a:xfrm>
            <a:off x="6200028" y="2377150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4" name="Shape 914"/>
          <p:cNvCxnSpPr>
            <a:stCxn id="915" idx="6"/>
            <a:endCxn id="909" idx="2"/>
          </p:cNvCxnSpPr>
          <p:nvPr/>
        </p:nvCxnSpPr>
        <p:spPr>
          <a:xfrm>
            <a:off x="6200028" y="3416525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6" name="Shape 916"/>
          <p:cNvSpPr/>
          <p:nvPr/>
        </p:nvSpPr>
        <p:spPr>
          <a:xfrm>
            <a:off x="8134428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cxnSp>
        <p:nvCxnSpPr>
          <p:cNvPr id="917" name="Shape 917"/>
          <p:cNvCxnSpPr>
            <a:stCxn id="909" idx="6"/>
            <a:endCxn id="916" idx="2"/>
          </p:cNvCxnSpPr>
          <p:nvPr/>
        </p:nvCxnSpPr>
        <p:spPr>
          <a:xfrm flipH="1" rot="10800000">
            <a:off x="7368528" y="2377025"/>
            <a:ext cx="7659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8" name="Shape 918"/>
          <p:cNvCxnSpPr>
            <a:stCxn id="908" idx="6"/>
            <a:endCxn id="916" idx="2"/>
          </p:cNvCxnSpPr>
          <p:nvPr/>
        </p:nvCxnSpPr>
        <p:spPr>
          <a:xfrm>
            <a:off x="7368528" y="2377150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9" name="Shape 919"/>
          <p:cNvCxnSpPr>
            <a:stCxn id="907" idx="6"/>
            <a:endCxn id="916" idx="2"/>
          </p:cNvCxnSpPr>
          <p:nvPr/>
        </p:nvCxnSpPr>
        <p:spPr>
          <a:xfrm>
            <a:off x="7368528" y="1337775"/>
            <a:ext cx="7659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0" name="Shape 920"/>
          <p:cNvSpPr txBox="1"/>
          <p:nvPr/>
        </p:nvSpPr>
        <p:spPr>
          <a:xfrm>
            <a:off x="1628825" y="555575"/>
            <a:ext cx="459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3036325" y="5680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4712725" y="5680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W2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6008125" y="5680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7821600" y="13977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W3</a:t>
            </a:r>
          </a:p>
        </p:txBody>
      </p:sp>
      <p:cxnSp>
        <p:nvCxnSpPr>
          <p:cNvPr id="925" name="Shape 925"/>
          <p:cNvCxnSpPr>
            <a:stCxn id="875" idx="6"/>
            <a:endCxn id="876" idx="2"/>
          </p:cNvCxnSpPr>
          <p:nvPr/>
        </p:nvCxnSpPr>
        <p:spPr>
          <a:xfrm flipH="1" rot="10800000">
            <a:off x="1362850" y="1337825"/>
            <a:ext cx="107520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6" name="Shape 926"/>
          <p:cNvCxnSpPr>
            <a:stCxn id="889" idx="6"/>
            <a:endCxn id="893" idx="2"/>
          </p:cNvCxnSpPr>
          <p:nvPr/>
        </p:nvCxnSpPr>
        <p:spPr>
          <a:xfrm flipH="1" rot="10800000">
            <a:off x="4364475" y="1337825"/>
            <a:ext cx="107310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2" name="Shape 932"/>
          <p:cNvSpPr/>
          <p:nvPr/>
        </p:nvSpPr>
        <p:spPr>
          <a:xfrm>
            <a:off x="604750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sp>
        <p:nvSpPr>
          <p:cNvPr id="933" name="Shape 933"/>
          <p:cNvSpPr/>
          <p:nvPr/>
        </p:nvSpPr>
        <p:spPr>
          <a:xfrm>
            <a:off x="604750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-2</a:t>
            </a:r>
          </a:p>
        </p:txBody>
      </p:sp>
      <p:sp>
        <p:nvSpPr>
          <p:cNvPr id="934" name="Shape 934"/>
          <p:cNvSpPr/>
          <p:nvPr/>
        </p:nvSpPr>
        <p:spPr>
          <a:xfrm>
            <a:off x="604750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1</a:t>
            </a:r>
          </a:p>
        </p:txBody>
      </p:sp>
      <p:sp>
        <p:nvSpPr>
          <p:cNvPr id="935" name="Shape 935"/>
          <p:cNvSpPr/>
          <p:nvPr/>
        </p:nvSpPr>
        <p:spPr>
          <a:xfrm>
            <a:off x="2437975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936" name="Shape 936"/>
          <p:cNvSpPr/>
          <p:nvPr/>
        </p:nvSpPr>
        <p:spPr>
          <a:xfrm>
            <a:off x="2437975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937" name="Shape 937"/>
          <p:cNvSpPr/>
          <p:nvPr/>
        </p:nvSpPr>
        <p:spPr>
          <a:xfrm>
            <a:off x="2437975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-2</a:t>
            </a:r>
          </a:p>
        </p:txBody>
      </p:sp>
      <p:cxnSp>
        <p:nvCxnSpPr>
          <p:cNvPr id="938" name="Shape 938"/>
          <p:cNvCxnSpPr>
            <a:stCxn id="932" idx="6"/>
            <a:endCxn id="935" idx="2"/>
          </p:cNvCxnSpPr>
          <p:nvPr/>
        </p:nvCxnSpPr>
        <p:spPr>
          <a:xfrm>
            <a:off x="1362850" y="1337775"/>
            <a:ext cx="10752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9" name="Shape 939"/>
          <p:cNvCxnSpPr>
            <a:stCxn id="932" idx="6"/>
            <a:endCxn id="936" idx="2"/>
          </p:cNvCxnSpPr>
          <p:nvPr/>
        </p:nvCxnSpPr>
        <p:spPr>
          <a:xfrm>
            <a:off x="1362850" y="1337775"/>
            <a:ext cx="1075200" cy="103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0" name="Shape 940"/>
          <p:cNvCxnSpPr>
            <a:stCxn id="932" idx="6"/>
            <a:endCxn id="937" idx="2"/>
          </p:cNvCxnSpPr>
          <p:nvPr/>
        </p:nvCxnSpPr>
        <p:spPr>
          <a:xfrm>
            <a:off x="1362850" y="1337775"/>
            <a:ext cx="107520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1" name="Shape 941"/>
          <p:cNvCxnSpPr>
            <a:stCxn id="933" idx="6"/>
            <a:endCxn id="935" idx="2"/>
          </p:cNvCxnSpPr>
          <p:nvPr/>
        </p:nvCxnSpPr>
        <p:spPr>
          <a:xfrm flipH="1" rot="10800000">
            <a:off x="1362850" y="1337650"/>
            <a:ext cx="1075200" cy="1039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2" name="Shape 942"/>
          <p:cNvCxnSpPr>
            <a:stCxn id="933" idx="6"/>
            <a:endCxn id="936" idx="2"/>
          </p:cNvCxnSpPr>
          <p:nvPr/>
        </p:nvCxnSpPr>
        <p:spPr>
          <a:xfrm>
            <a:off x="1362850" y="2377150"/>
            <a:ext cx="1075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stCxn id="933" idx="6"/>
            <a:endCxn id="937" idx="2"/>
          </p:cNvCxnSpPr>
          <p:nvPr/>
        </p:nvCxnSpPr>
        <p:spPr>
          <a:xfrm>
            <a:off x="1362850" y="23771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stCxn id="934" idx="6"/>
            <a:endCxn id="937" idx="2"/>
          </p:cNvCxnSpPr>
          <p:nvPr/>
        </p:nvCxnSpPr>
        <p:spPr>
          <a:xfrm>
            <a:off x="1362850" y="3416525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stCxn id="934" idx="6"/>
            <a:endCxn id="936" idx="2"/>
          </p:cNvCxnSpPr>
          <p:nvPr/>
        </p:nvCxnSpPr>
        <p:spPr>
          <a:xfrm flipH="1" rot="10800000">
            <a:off x="1362850" y="2377025"/>
            <a:ext cx="1075200" cy="103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6" name="Shape 946"/>
          <p:cNvSpPr/>
          <p:nvPr/>
        </p:nvSpPr>
        <p:spPr>
          <a:xfrm>
            <a:off x="3606375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947" name="Shape 947"/>
          <p:cNvSpPr/>
          <p:nvPr/>
        </p:nvSpPr>
        <p:spPr>
          <a:xfrm>
            <a:off x="3606375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948" name="Shape 948"/>
          <p:cNvSpPr/>
          <p:nvPr/>
        </p:nvSpPr>
        <p:spPr>
          <a:xfrm>
            <a:off x="3606375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0</a:t>
            </a:r>
          </a:p>
        </p:txBody>
      </p:sp>
      <p:cxnSp>
        <p:nvCxnSpPr>
          <p:cNvPr id="949" name="Shape 949"/>
          <p:cNvCxnSpPr>
            <a:stCxn id="935" idx="6"/>
            <a:endCxn id="946" idx="2"/>
          </p:cNvCxnSpPr>
          <p:nvPr/>
        </p:nvCxnSpPr>
        <p:spPr>
          <a:xfrm>
            <a:off x="3196075" y="1337775"/>
            <a:ext cx="4104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0" name="Shape 950"/>
          <p:cNvCxnSpPr>
            <a:stCxn id="936" idx="6"/>
            <a:endCxn id="947" idx="2"/>
          </p:cNvCxnSpPr>
          <p:nvPr/>
        </p:nvCxnSpPr>
        <p:spPr>
          <a:xfrm>
            <a:off x="3196075" y="2377150"/>
            <a:ext cx="410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1" name="Shape 951"/>
          <p:cNvCxnSpPr>
            <a:stCxn id="937" idx="6"/>
            <a:endCxn id="948" idx="2"/>
          </p:cNvCxnSpPr>
          <p:nvPr/>
        </p:nvCxnSpPr>
        <p:spPr>
          <a:xfrm>
            <a:off x="3196075" y="3416525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2" name="Shape 952"/>
          <p:cNvSpPr/>
          <p:nvPr/>
        </p:nvSpPr>
        <p:spPr>
          <a:xfrm>
            <a:off x="5437594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953" name="Shape 953"/>
          <p:cNvSpPr/>
          <p:nvPr/>
        </p:nvSpPr>
        <p:spPr>
          <a:xfrm>
            <a:off x="5437594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-2</a:t>
            </a:r>
          </a:p>
        </p:txBody>
      </p:sp>
      <p:sp>
        <p:nvSpPr>
          <p:cNvPr id="954" name="Shape 954"/>
          <p:cNvSpPr/>
          <p:nvPr/>
        </p:nvSpPr>
        <p:spPr>
          <a:xfrm>
            <a:off x="5437594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-3</a:t>
            </a:r>
          </a:p>
        </p:txBody>
      </p:sp>
      <p:cxnSp>
        <p:nvCxnSpPr>
          <p:cNvPr id="955" name="Shape 955"/>
          <p:cNvCxnSpPr>
            <a:stCxn id="956" idx="6"/>
            <a:endCxn id="952" idx="2"/>
          </p:cNvCxnSpPr>
          <p:nvPr/>
        </p:nvCxnSpPr>
        <p:spPr>
          <a:xfrm>
            <a:off x="4362394" y="1337775"/>
            <a:ext cx="10752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7" name="Shape 957"/>
          <p:cNvCxnSpPr>
            <a:stCxn id="956" idx="6"/>
            <a:endCxn id="953" idx="2"/>
          </p:cNvCxnSpPr>
          <p:nvPr/>
        </p:nvCxnSpPr>
        <p:spPr>
          <a:xfrm>
            <a:off x="4362394" y="13376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8" name="Shape 958"/>
          <p:cNvCxnSpPr>
            <a:stCxn id="956" idx="6"/>
            <a:endCxn id="954" idx="2"/>
          </p:cNvCxnSpPr>
          <p:nvPr/>
        </p:nvCxnSpPr>
        <p:spPr>
          <a:xfrm>
            <a:off x="4362394" y="1337825"/>
            <a:ext cx="107520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9" name="Shape 959"/>
          <p:cNvCxnSpPr>
            <a:stCxn id="960" idx="6"/>
            <a:endCxn id="952" idx="2"/>
          </p:cNvCxnSpPr>
          <p:nvPr/>
        </p:nvCxnSpPr>
        <p:spPr>
          <a:xfrm flipH="1" rot="10800000">
            <a:off x="4362394" y="1337775"/>
            <a:ext cx="1075200" cy="103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1" name="Shape 961"/>
          <p:cNvCxnSpPr>
            <a:stCxn id="960" idx="6"/>
            <a:endCxn id="953" idx="2"/>
          </p:cNvCxnSpPr>
          <p:nvPr/>
        </p:nvCxnSpPr>
        <p:spPr>
          <a:xfrm>
            <a:off x="4362394" y="2377150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2" name="Shape 962"/>
          <p:cNvCxnSpPr>
            <a:stCxn id="960" idx="6"/>
            <a:endCxn id="954" idx="2"/>
          </p:cNvCxnSpPr>
          <p:nvPr/>
        </p:nvCxnSpPr>
        <p:spPr>
          <a:xfrm>
            <a:off x="4362394" y="2377025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3" name="Shape 963"/>
          <p:cNvCxnSpPr>
            <a:stCxn id="964" idx="6"/>
            <a:endCxn id="954" idx="2"/>
          </p:cNvCxnSpPr>
          <p:nvPr/>
        </p:nvCxnSpPr>
        <p:spPr>
          <a:xfrm>
            <a:off x="4362394" y="3416525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5" name="Shape 965"/>
          <p:cNvCxnSpPr>
            <a:stCxn id="964" idx="6"/>
            <a:endCxn id="953" idx="2"/>
          </p:cNvCxnSpPr>
          <p:nvPr/>
        </p:nvCxnSpPr>
        <p:spPr>
          <a:xfrm flipH="1" rot="10800000">
            <a:off x="4362394" y="23771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6" name="Shape 966"/>
          <p:cNvSpPr/>
          <p:nvPr/>
        </p:nvSpPr>
        <p:spPr>
          <a:xfrm>
            <a:off x="6610428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967" name="Shape 967"/>
          <p:cNvSpPr/>
          <p:nvPr/>
        </p:nvSpPr>
        <p:spPr>
          <a:xfrm>
            <a:off x="6610428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0</a:t>
            </a:r>
          </a:p>
        </p:txBody>
      </p:sp>
      <p:sp>
        <p:nvSpPr>
          <p:cNvPr id="968" name="Shape 968"/>
          <p:cNvSpPr/>
          <p:nvPr/>
        </p:nvSpPr>
        <p:spPr>
          <a:xfrm>
            <a:off x="6610428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0</a:t>
            </a:r>
          </a:p>
        </p:txBody>
      </p:sp>
      <p:cxnSp>
        <p:nvCxnSpPr>
          <p:cNvPr id="969" name="Shape 969"/>
          <p:cNvCxnSpPr>
            <a:stCxn id="970" idx="6"/>
            <a:endCxn id="966" idx="2"/>
          </p:cNvCxnSpPr>
          <p:nvPr/>
        </p:nvCxnSpPr>
        <p:spPr>
          <a:xfrm>
            <a:off x="6200028" y="1337775"/>
            <a:ext cx="4104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1" name="Shape 971"/>
          <p:cNvCxnSpPr>
            <a:stCxn id="972" idx="6"/>
            <a:endCxn id="967" idx="2"/>
          </p:cNvCxnSpPr>
          <p:nvPr/>
        </p:nvCxnSpPr>
        <p:spPr>
          <a:xfrm>
            <a:off x="6200028" y="2377150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3" name="Shape 973"/>
          <p:cNvCxnSpPr>
            <a:stCxn id="974" idx="6"/>
            <a:endCxn id="968" idx="2"/>
          </p:cNvCxnSpPr>
          <p:nvPr/>
        </p:nvCxnSpPr>
        <p:spPr>
          <a:xfrm>
            <a:off x="6200028" y="3416525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5" name="Shape 975"/>
          <p:cNvSpPr/>
          <p:nvPr/>
        </p:nvSpPr>
        <p:spPr>
          <a:xfrm>
            <a:off x="8134428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cxnSp>
        <p:nvCxnSpPr>
          <p:cNvPr id="976" name="Shape 976"/>
          <p:cNvCxnSpPr>
            <a:stCxn id="968" idx="6"/>
            <a:endCxn id="975" idx="2"/>
          </p:cNvCxnSpPr>
          <p:nvPr/>
        </p:nvCxnSpPr>
        <p:spPr>
          <a:xfrm flipH="1" rot="10800000">
            <a:off x="7368528" y="2377025"/>
            <a:ext cx="7659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7" name="Shape 977"/>
          <p:cNvCxnSpPr>
            <a:stCxn id="967" idx="6"/>
            <a:endCxn id="975" idx="2"/>
          </p:cNvCxnSpPr>
          <p:nvPr/>
        </p:nvCxnSpPr>
        <p:spPr>
          <a:xfrm>
            <a:off x="7368528" y="2377150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8" name="Shape 978"/>
          <p:cNvCxnSpPr>
            <a:stCxn id="966" idx="6"/>
            <a:endCxn id="975" idx="2"/>
          </p:cNvCxnSpPr>
          <p:nvPr/>
        </p:nvCxnSpPr>
        <p:spPr>
          <a:xfrm>
            <a:off x="7368528" y="1337775"/>
            <a:ext cx="765900" cy="1039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9" name="Shape 979"/>
          <p:cNvSpPr txBox="1"/>
          <p:nvPr/>
        </p:nvSpPr>
        <p:spPr>
          <a:xfrm>
            <a:off x="1628825" y="707975"/>
            <a:ext cx="459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3036325" y="7204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4712725" y="7204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W2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6008125" y="7204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7821600" y="13977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W3</a:t>
            </a:r>
          </a:p>
        </p:txBody>
      </p:sp>
      <p:cxnSp>
        <p:nvCxnSpPr>
          <p:cNvPr id="984" name="Shape 984"/>
          <p:cNvCxnSpPr>
            <a:stCxn id="934" idx="6"/>
            <a:endCxn id="935" idx="2"/>
          </p:cNvCxnSpPr>
          <p:nvPr/>
        </p:nvCxnSpPr>
        <p:spPr>
          <a:xfrm flipH="1" rot="10800000">
            <a:off x="1362850" y="1337825"/>
            <a:ext cx="1075200" cy="20787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5" name="Shape 985"/>
          <p:cNvCxnSpPr>
            <a:stCxn id="948" idx="6"/>
            <a:endCxn id="952" idx="2"/>
          </p:cNvCxnSpPr>
          <p:nvPr/>
        </p:nvCxnSpPr>
        <p:spPr>
          <a:xfrm flipH="1" rot="10800000">
            <a:off x="4364475" y="1337825"/>
            <a:ext cx="1073100" cy="207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6" name="Shape 986"/>
          <p:cNvSpPr txBox="1"/>
          <p:nvPr/>
        </p:nvSpPr>
        <p:spPr>
          <a:xfrm>
            <a:off x="693450" y="3991425"/>
            <a:ext cx="7668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positive gradient</a:t>
            </a:r>
            <a:r>
              <a:rPr lang="en" sz="2400"/>
              <a:t>, </a:t>
            </a:r>
            <a:r>
              <a:rPr lang="en" sz="2400">
                <a:solidFill>
                  <a:srgbClr val="FF0000"/>
                </a:solidFill>
              </a:rPr>
              <a:t>negative gradient, </a:t>
            </a:r>
            <a:r>
              <a:rPr lang="en" sz="2400">
                <a:solidFill>
                  <a:srgbClr val="666666"/>
                </a:solidFill>
              </a:rPr>
              <a:t>zero gradient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500750" y="56450"/>
            <a:ext cx="8289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In backprop</a:t>
            </a:r>
            <a:r>
              <a:rPr lang="en" sz="1800"/>
              <a:t>: all +ve and -ve paths of influence through the graph interfere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93" name="Shape 993"/>
          <p:cNvSpPr/>
          <p:nvPr/>
        </p:nvSpPr>
        <p:spPr>
          <a:xfrm>
            <a:off x="604750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sp>
        <p:nvSpPr>
          <p:cNvPr id="994" name="Shape 994"/>
          <p:cNvSpPr/>
          <p:nvPr/>
        </p:nvSpPr>
        <p:spPr>
          <a:xfrm>
            <a:off x="604750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-2</a:t>
            </a:r>
          </a:p>
        </p:txBody>
      </p:sp>
      <p:sp>
        <p:nvSpPr>
          <p:cNvPr id="995" name="Shape 995"/>
          <p:cNvSpPr/>
          <p:nvPr/>
        </p:nvSpPr>
        <p:spPr>
          <a:xfrm>
            <a:off x="604750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1</a:t>
            </a:r>
          </a:p>
        </p:txBody>
      </p:sp>
      <p:sp>
        <p:nvSpPr>
          <p:cNvPr id="996" name="Shape 996"/>
          <p:cNvSpPr/>
          <p:nvPr/>
        </p:nvSpPr>
        <p:spPr>
          <a:xfrm>
            <a:off x="2437975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997" name="Shape 997"/>
          <p:cNvSpPr/>
          <p:nvPr/>
        </p:nvSpPr>
        <p:spPr>
          <a:xfrm>
            <a:off x="2437975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998" name="Shape 998"/>
          <p:cNvSpPr/>
          <p:nvPr/>
        </p:nvSpPr>
        <p:spPr>
          <a:xfrm>
            <a:off x="2437975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-2</a:t>
            </a:r>
          </a:p>
        </p:txBody>
      </p:sp>
      <p:cxnSp>
        <p:nvCxnSpPr>
          <p:cNvPr id="999" name="Shape 999"/>
          <p:cNvCxnSpPr>
            <a:stCxn id="993" idx="6"/>
            <a:endCxn id="996" idx="2"/>
          </p:cNvCxnSpPr>
          <p:nvPr/>
        </p:nvCxnSpPr>
        <p:spPr>
          <a:xfrm>
            <a:off x="1362850" y="1337775"/>
            <a:ext cx="10752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0" name="Shape 1000"/>
          <p:cNvCxnSpPr>
            <a:stCxn id="993" idx="6"/>
            <a:endCxn id="997" idx="2"/>
          </p:cNvCxnSpPr>
          <p:nvPr/>
        </p:nvCxnSpPr>
        <p:spPr>
          <a:xfrm>
            <a:off x="1362850" y="1337775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1" name="Shape 1001"/>
          <p:cNvCxnSpPr>
            <a:stCxn id="993" idx="6"/>
            <a:endCxn id="998" idx="2"/>
          </p:cNvCxnSpPr>
          <p:nvPr/>
        </p:nvCxnSpPr>
        <p:spPr>
          <a:xfrm>
            <a:off x="1362850" y="1337775"/>
            <a:ext cx="107520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2" name="Shape 1002"/>
          <p:cNvCxnSpPr>
            <a:stCxn id="994" idx="6"/>
            <a:endCxn id="996" idx="2"/>
          </p:cNvCxnSpPr>
          <p:nvPr/>
        </p:nvCxnSpPr>
        <p:spPr>
          <a:xfrm flipH="1" rot="10800000">
            <a:off x="1362850" y="1337650"/>
            <a:ext cx="1075200" cy="1039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3" name="Shape 1003"/>
          <p:cNvCxnSpPr>
            <a:stCxn id="994" idx="6"/>
            <a:endCxn id="997" idx="2"/>
          </p:cNvCxnSpPr>
          <p:nvPr/>
        </p:nvCxnSpPr>
        <p:spPr>
          <a:xfrm>
            <a:off x="1362850" y="2377150"/>
            <a:ext cx="10752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4" name="Shape 1004"/>
          <p:cNvCxnSpPr>
            <a:stCxn id="994" idx="6"/>
            <a:endCxn id="998" idx="2"/>
          </p:cNvCxnSpPr>
          <p:nvPr/>
        </p:nvCxnSpPr>
        <p:spPr>
          <a:xfrm>
            <a:off x="1362850" y="23771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5" name="Shape 1005"/>
          <p:cNvCxnSpPr>
            <a:stCxn id="995" idx="6"/>
            <a:endCxn id="998" idx="2"/>
          </p:cNvCxnSpPr>
          <p:nvPr/>
        </p:nvCxnSpPr>
        <p:spPr>
          <a:xfrm>
            <a:off x="1362850" y="3416525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6" name="Shape 1006"/>
          <p:cNvCxnSpPr>
            <a:stCxn id="995" idx="6"/>
            <a:endCxn id="997" idx="2"/>
          </p:cNvCxnSpPr>
          <p:nvPr/>
        </p:nvCxnSpPr>
        <p:spPr>
          <a:xfrm flipH="1" rot="10800000">
            <a:off x="1362850" y="2377025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7" name="Shape 1007"/>
          <p:cNvSpPr/>
          <p:nvPr/>
        </p:nvSpPr>
        <p:spPr>
          <a:xfrm>
            <a:off x="3606375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1008" name="Shape 1008"/>
          <p:cNvSpPr/>
          <p:nvPr/>
        </p:nvSpPr>
        <p:spPr>
          <a:xfrm>
            <a:off x="3606375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1009" name="Shape 1009"/>
          <p:cNvSpPr/>
          <p:nvPr/>
        </p:nvSpPr>
        <p:spPr>
          <a:xfrm>
            <a:off x="3606375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0</a:t>
            </a:r>
          </a:p>
        </p:txBody>
      </p:sp>
      <p:cxnSp>
        <p:nvCxnSpPr>
          <p:cNvPr id="1010" name="Shape 1010"/>
          <p:cNvCxnSpPr>
            <a:stCxn id="996" idx="6"/>
            <a:endCxn id="1007" idx="2"/>
          </p:cNvCxnSpPr>
          <p:nvPr/>
        </p:nvCxnSpPr>
        <p:spPr>
          <a:xfrm>
            <a:off x="3196075" y="1337775"/>
            <a:ext cx="4104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1" name="Shape 1011"/>
          <p:cNvCxnSpPr>
            <a:stCxn id="997" idx="6"/>
            <a:endCxn id="1008" idx="2"/>
          </p:cNvCxnSpPr>
          <p:nvPr/>
        </p:nvCxnSpPr>
        <p:spPr>
          <a:xfrm>
            <a:off x="3196075" y="2377150"/>
            <a:ext cx="410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>
            <a:stCxn id="998" idx="6"/>
            <a:endCxn id="1009" idx="2"/>
          </p:cNvCxnSpPr>
          <p:nvPr/>
        </p:nvCxnSpPr>
        <p:spPr>
          <a:xfrm>
            <a:off x="3196075" y="3416525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3" name="Shape 1013"/>
          <p:cNvSpPr/>
          <p:nvPr/>
        </p:nvSpPr>
        <p:spPr>
          <a:xfrm>
            <a:off x="5437594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1014" name="Shape 1014"/>
          <p:cNvSpPr/>
          <p:nvPr/>
        </p:nvSpPr>
        <p:spPr>
          <a:xfrm>
            <a:off x="5437594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-2</a:t>
            </a:r>
          </a:p>
        </p:txBody>
      </p:sp>
      <p:sp>
        <p:nvSpPr>
          <p:cNvPr id="1015" name="Shape 1015"/>
          <p:cNvSpPr/>
          <p:nvPr/>
        </p:nvSpPr>
        <p:spPr>
          <a:xfrm>
            <a:off x="5437594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-3</a:t>
            </a:r>
          </a:p>
        </p:txBody>
      </p:sp>
      <p:cxnSp>
        <p:nvCxnSpPr>
          <p:cNvPr id="1016" name="Shape 1016"/>
          <p:cNvCxnSpPr>
            <a:stCxn id="1017" idx="6"/>
            <a:endCxn id="1013" idx="2"/>
          </p:cNvCxnSpPr>
          <p:nvPr/>
        </p:nvCxnSpPr>
        <p:spPr>
          <a:xfrm>
            <a:off x="4362394" y="1337775"/>
            <a:ext cx="10752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8" name="Shape 1018"/>
          <p:cNvCxnSpPr>
            <a:stCxn id="1017" idx="6"/>
            <a:endCxn id="1014" idx="2"/>
          </p:cNvCxnSpPr>
          <p:nvPr/>
        </p:nvCxnSpPr>
        <p:spPr>
          <a:xfrm>
            <a:off x="4362394" y="13376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9" name="Shape 1019"/>
          <p:cNvCxnSpPr>
            <a:stCxn id="1017" idx="6"/>
            <a:endCxn id="1015" idx="2"/>
          </p:cNvCxnSpPr>
          <p:nvPr/>
        </p:nvCxnSpPr>
        <p:spPr>
          <a:xfrm>
            <a:off x="4362394" y="1337825"/>
            <a:ext cx="107520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0" name="Shape 1020"/>
          <p:cNvCxnSpPr>
            <a:stCxn id="1021" idx="6"/>
            <a:endCxn id="1013" idx="2"/>
          </p:cNvCxnSpPr>
          <p:nvPr/>
        </p:nvCxnSpPr>
        <p:spPr>
          <a:xfrm flipH="1" rot="10800000">
            <a:off x="4362394" y="1337775"/>
            <a:ext cx="1075200" cy="103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2" name="Shape 1022"/>
          <p:cNvCxnSpPr>
            <a:stCxn id="1021" idx="6"/>
            <a:endCxn id="1014" idx="2"/>
          </p:cNvCxnSpPr>
          <p:nvPr/>
        </p:nvCxnSpPr>
        <p:spPr>
          <a:xfrm>
            <a:off x="4362394" y="2377150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3" name="Shape 1023"/>
          <p:cNvCxnSpPr>
            <a:stCxn id="1021" idx="6"/>
            <a:endCxn id="1015" idx="2"/>
          </p:cNvCxnSpPr>
          <p:nvPr/>
        </p:nvCxnSpPr>
        <p:spPr>
          <a:xfrm>
            <a:off x="4362394" y="2377025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4" name="Shape 1024"/>
          <p:cNvCxnSpPr>
            <a:stCxn id="1025" idx="6"/>
            <a:endCxn id="1015" idx="2"/>
          </p:cNvCxnSpPr>
          <p:nvPr/>
        </p:nvCxnSpPr>
        <p:spPr>
          <a:xfrm>
            <a:off x="4362394" y="3416525"/>
            <a:ext cx="10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6" name="Shape 1026"/>
          <p:cNvCxnSpPr>
            <a:stCxn id="1025" idx="6"/>
            <a:endCxn id="1014" idx="2"/>
          </p:cNvCxnSpPr>
          <p:nvPr/>
        </p:nvCxnSpPr>
        <p:spPr>
          <a:xfrm flipH="1" rot="10800000">
            <a:off x="4362394" y="2377150"/>
            <a:ext cx="10752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7" name="Shape 1027"/>
          <p:cNvSpPr/>
          <p:nvPr/>
        </p:nvSpPr>
        <p:spPr>
          <a:xfrm>
            <a:off x="6610428" y="95872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1028" name="Shape 1028"/>
          <p:cNvSpPr/>
          <p:nvPr/>
        </p:nvSpPr>
        <p:spPr>
          <a:xfrm>
            <a:off x="6610428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0</a:t>
            </a:r>
          </a:p>
        </p:txBody>
      </p:sp>
      <p:sp>
        <p:nvSpPr>
          <p:cNvPr id="1029" name="Shape 1029"/>
          <p:cNvSpPr/>
          <p:nvPr/>
        </p:nvSpPr>
        <p:spPr>
          <a:xfrm>
            <a:off x="6610428" y="3037475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0</a:t>
            </a:r>
          </a:p>
        </p:txBody>
      </p:sp>
      <p:cxnSp>
        <p:nvCxnSpPr>
          <p:cNvPr id="1030" name="Shape 1030"/>
          <p:cNvCxnSpPr>
            <a:stCxn id="1031" idx="6"/>
            <a:endCxn id="1027" idx="2"/>
          </p:cNvCxnSpPr>
          <p:nvPr/>
        </p:nvCxnSpPr>
        <p:spPr>
          <a:xfrm>
            <a:off x="6200028" y="1337775"/>
            <a:ext cx="4104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2" name="Shape 1032"/>
          <p:cNvCxnSpPr>
            <a:stCxn id="1033" idx="6"/>
            <a:endCxn id="1028" idx="2"/>
          </p:cNvCxnSpPr>
          <p:nvPr/>
        </p:nvCxnSpPr>
        <p:spPr>
          <a:xfrm>
            <a:off x="6200028" y="2377150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4" name="Shape 1034"/>
          <p:cNvCxnSpPr>
            <a:stCxn id="1035" idx="6"/>
            <a:endCxn id="1029" idx="2"/>
          </p:cNvCxnSpPr>
          <p:nvPr/>
        </p:nvCxnSpPr>
        <p:spPr>
          <a:xfrm>
            <a:off x="6200028" y="3416525"/>
            <a:ext cx="4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6" name="Shape 1036"/>
          <p:cNvSpPr/>
          <p:nvPr/>
        </p:nvSpPr>
        <p:spPr>
          <a:xfrm>
            <a:off x="8134428" y="1998100"/>
            <a:ext cx="758100" cy="758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cxnSp>
        <p:nvCxnSpPr>
          <p:cNvPr id="1037" name="Shape 1037"/>
          <p:cNvCxnSpPr>
            <a:stCxn id="1029" idx="6"/>
            <a:endCxn id="1036" idx="2"/>
          </p:cNvCxnSpPr>
          <p:nvPr/>
        </p:nvCxnSpPr>
        <p:spPr>
          <a:xfrm flipH="1" rot="10800000">
            <a:off x="7368528" y="2377025"/>
            <a:ext cx="7659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8" name="Shape 1038"/>
          <p:cNvCxnSpPr>
            <a:stCxn id="1028" idx="6"/>
            <a:endCxn id="1036" idx="2"/>
          </p:cNvCxnSpPr>
          <p:nvPr/>
        </p:nvCxnSpPr>
        <p:spPr>
          <a:xfrm>
            <a:off x="7368528" y="2377150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9" name="Shape 1039"/>
          <p:cNvCxnSpPr>
            <a:stCxn id="1027" idx="6"/>
            <a:endCxn id="1036" idx="2"/>
          </p:cNvCxnSpPr>
          <p:nvPr/>
        </p:nvCxnSpPr>
        <p:spPr>
          <a:xfrm>
            <a:off x="7368528" y="1337775"/>
            <a:ext cx="765900" cy="1039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0" name="Shape 1040"/>
          <p:cNvSpPr txBox="1"/>
          <p:nvPr/>
        </p:nvSpPr>
        <p:spPr>
          <a:xfrm>
            <a:off x="1628825" y="707975"/>
            <a:ext cx="459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3036325" y="7204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4712725" y="7204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W2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6008125" y="7204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ReLU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7821600" y="1397750"/>
            <a:ext cx="725699" cy="18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W3</a:t>
            </a:r>
          </a:p>
        </p:txBody>
      </p:sp>
      <p:cxnSp>
        <p:nvCxnSpPr>
          <p:cNvPr id="1045" name="Shape 1045"/>
          <p:cNvCxnSpPr>
            <a:stCxn id="995" idx="6"/>
            <a:endCxn id="996" idx="2"/>
          </p:cNvCxnSpPr>
          <p:nvPr/>
        </p:nvCxnSpPr>
        <p:spPr>
          <a:xfrm flipH="1" rot="10800000">
            <a:off x="1362850" y="1337825"/>
            <a:ext cx="1075200" cy="20787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6" name="Shape 1046"/>
          <p:cNvCxnSpPr>
            <a:stCxn id="1009" idx="6"/>
            <a:endCxn id="1013" idx="2"/>
          </p:cNvCxnSpPr>
          <p:nvPr/>
        </p:nvCxnSpPr>
        <p:spPr>
          <a:xfrm flipH="1" rot="10800000">
            <a:off x="4364475" y="1337825"/>
            <a:ext cx="1073100" cy="207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7" name="Shape 1047"/>
          <p:cNvSpPr txBox="1"/>
          <p:nvPr/>
        </p:nvSpPr>
        <p:spPr>
          <a:xfrm>
            <a:off x="693450" y="3991425"/>
            <a:ext cx="7668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positive gradient</a:t>
            </a:r>
            <a:r>
              <a:rPr lang="en" sz="2400"/>
              <a:t>, </a:t>
            </a:r>
            <a:r>
              <a:rPr lang="en" sz="2400">
                <a:solidFill>
                  <a:srgbClr val="FF0000"/>
                </a:solidFill>
              </a:rPr>
              <a:t>negative gradient, </a:t>
            </a:r>
            <a:r>
              <a:rPr lang="en" sz="2400">
                <a:solidFill>
                  <a:srgbClr val="666666"/>
                </a:solidFill>
              </a:rPr>
              <a:t>zero gradient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500750" y="56450"/>
            <a:ext cx="82892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In guided backprop</a:t>
            </a:r>
            <a:r>
              <a:rPr lang="en" sz="1800"/>
              <a:t>: cancel out -ve paths of influence at each step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(i.e. we only keep positive paths of influence)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3205640" y="2136830"/>
            <a:ext cx="280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2" type="sldNum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312" y="127900"/>
            <a:ext cx="19335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325" y="616400"/>
            <a:ext cx="48387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325" y="2476487"/>
            <a:ext cx="4838699" cy="210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105450" y="6675"/>
            <a:ext cx="2138999" cy="56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Visualize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filters/kernels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(raw weights)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0775" y="1513950"/>
            <a:ext cx="1898100" cy="11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you can still do it for higher layers, it’s just not that interesting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(these are taken from ConvNetJS CIFAR-10 demo)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7315450" y="88725"/>
            <a:ext cx="19701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layer 1 weights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7373368" y="1437750"/>
            <a:ext cx="19701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layer 2 weights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7373368" y="3156825"/>
            <a:ext cx="19701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layer 3 weights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